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7" r:id="rId9"/>
    <p:sldId id="269" r:id="rId10"/>
    <p:sldId id="265" r:id="rId11"/>
    <p:sldId id="266" r:id="rId12"/>
    <p:sldId id="307" r:id="rId13"/>
    <p:sldId id="273" r:id="rId14"/>
    <p:sldId id="271" r:id="rId15"/>
    <p:sldId id="275" r:id="rId16"/>
    <p:sldId id="277" r:id="rId17"/>
    <p:sldId id="279" r:id="rId18"/>
    <p:sldId id="281" r:id="rId19"/>
    <p:sldId id="308" r:id="rId20"/>
    <p:sldId id="283" r:id="rId21"/>
    <p:sldId id="276" r:id="rId22"/>
    <p:sldId id="285" r:id="rId23"/>
    <p:sldId id="309" r:id="rId24"/>
    <p:sldId id="278" r:id="rId25"/>
    <p:sldId id="287" r:id="rId26"/>
    <p:sldId id="291" r:id="rId27"/>
    <p:sldId id="293" r:id="rId28"/>
    <p:sldId id="295" r:id="rId29"/>
    <p:sldId id="297" r:id="rId30"/>
    <p:sldId id="299" r:id="rId31"/>
    <p:sldId id="304" r:id="rId32"/>
    <p:sldId id="305" r:id="rId33"/>
    <p:sldId id="310" r:id="rId34"/>
    <p:sldId id="311" r:id="rId35"/>
    <p:sldId id="312" r:id="rId36"/>
    <p:sldId id="313" r:id="rId37"/>
    <p:sldId id="314" r:id="rId38"/>
    <p:sldId id="315" r:id="rId39"/>
    <p:sldId id="316" r:id="rId40"/>
    <p:sldId id="317" r:id="rId41"/>
    <p:sldId id="318" r:id="rId42"/>
    <p:sldId id="303" r:id="rId43"/>
    <p:sldId id="301" r:id="rId44"/>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48"/>
    <p:restoredTop sz="94674"/>
  </p:normalViewPr>
  <p:slideViewPr>
    <p:cSldViewPr>
      <p:cViewPr varScale="1">
        <p:scale>
          <a:sx n="110" d="100"/>
          <a:sy n="110" d="100"/>
        </p:scale>
        <p:origin x="1440" y="-14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90E07C-5F5F-4EF0-A909-0512301400CE}" type="doc">
      <dgm:prSet loTypeId="urn:microsoft.com/office/officeart/2005/8/layout/rings+Icon" loCatId="relationship" qsTypeId="urn:microsoft.com/office/officeart/2005/8/quickstyle/simple1" qsCatId="simple" csTypeId="urn:microsoft.com/office/officeart/2005/8/colors/accent1_2" csCatId="accent1" phldr="1"/>
      <dgm:spPr/>
    </dgm:pt>
    <dgm:pt modelId="{C2595DF6-76BE-4B16-A64A-41F3CEDE4C51}">
      <dgm:prSet phldrT="[Text]"/>
      <dgm:spPr>
        <a:solidFill>
          <a:srgbClr val="FFC000">
            <a:alpha val="50000"/>
          </a:srgbClr>
        </a:solidFill>
      </dgm:spPr>
      <dgm:t>
        <a:bodyPr/>
        <a:lstStyle/>
        <a:p>
          <a:pPr algn="ctr"/>
          <a:r>
            <a:rPr lang="en-US" dirty="0"/>
            <a:t>Sex Based Discrimination</a:t>
          </a:r>
        </a:p>
      </dgm:t>
    </dgm:pt>
    <dgm:pt modelId="{927F8264-A64F-4AE1-AF84-7AD423ED1CC1}" type="parTrans" cxnId="{5F6BDE86-8F1D-44C8-825A-CAD24D607B02}">
      <dgm:prSet/>
      <dgm:spPr/>
      <dgm:t>
        <a:bodyPr/>
        <a:lstStyle/>
        <a:p>
          <a:pPr algn="ctr"/>
          <a:endParaRPr lang="en-US"/>
        </a:p>
      </dgm:t>
    </dgm:pt>
    <dgm:pt modelId="{9EB3C096-7A2F-4C76-886D-DEB49265F4D9}" type="sibTrans" cxnId="{5F6BDE86-8F1D-44C8-825A-CAD24D607B02}">
      <dgm:prSet/>
      <dgm:spPr/>
      <dgm:t>
        <a:bodyPr/>
        <a:lstStyle/>
        <a:p>
          <a:pPr algn="ctr"/>
          <a:endParaRPr lang="en-US"/>
        </a:p>
      </dgm:t>
    </dgm:pt>
    <dgm:pt modelId="{3F6232E4-4095-47E9-8C64-10A2913E8158}">
      <dgm:prSet phldrT="[Text]"/>
      <dgm:spPr>
        <a:solidFill>
          <a:srgbClr val="FFC000">
            <a:alpha val="50000"/>
          </a:srgbClr>
        </a:solidFill>
      </dgm:spPr>
      <dgm:t>
        <a:bodyPr/>
        <a:lstStyle/>
        <a:p>
          <a:pPr algn="ctr"/>
          <a:r>
            <a:rPr lang="en-US" dirty="0"/>
            <a:t>Sexual Harassment</a:t>
          </a:r>
        </a:p>
      </dgm:t>
    </dgm:pt>
    <dgm:pt modelId="{0C618926-75CD-4706-AAFA-6464445E6B08}" type="parTrans" cxnId="{B3FCF37C-A0E3-4E32-AC17-263DC10672D8}">
      <dgm:prSet/>
      <dgm:spPr/>
      <dgm:t>
        <a:bodyPr/>
        <a:lstStyle/>
        <a:p>
          <a:pPr algn="ctr"/>
          <a:endParaRPr lang="en-US"/>
        </a:p>
      </dgm:t>
    </dgm:pt>
    <dgm:pt modelId="{3BCCAB3E-70A6-48C9-9636-7465E1571141}" type="sibTrans" cxnId="{B3FCF37C-A0E3-4E32-AC17-263DC10672D8}">
      <dgm:prSet/>
      <dgm:spPr/>
      <dgm:t>
        <a:bodyPr/>
        <a:lstStyle/>
        <a:p>
          <a:pPr algn="ctr"/>
          <a:endParaRPr lang="en-US"/>
        </a:p>
      </dgm:t>
    </dgm:pt>
    <dgm:pt modelId="{94D88414-F905-4FB4-908C-79A07C549354}">
      <dgm:prSet phldrT="[Text]"/>
      <dgm:spPr>
        <a:solidFill>
          <a:srgbClr val="FFC000">
            <a:alpha val="50000"/>
          </a:srgbClr>
        </a:solidFill>
      </dgm:spPr>
      <dgm:t>
        <a:bodyPr/>
        <a:lstStyle/>
        <a:p>
          <a:pPr algn="ctr"/>
          <a:r>
            <a:rPr lang="en-US" dirty="0"/>
            <a:t>Rape, Sexual Assault and All Forms of Sexual Violence</a:t>
          </a:r>
        </a:p>
      </dgm:t>
    </dgm:pt>
    <dgm:pt modelId="{94EFEBDC-93E0-4070-9B28-1B9D53235A0D}" type="parTrans" cxnId="{E28FD324-502E-45C9-BA2A-FA38217B3E11}">
      <dgm:prSet/>
      <dgm:spPr/>
      <dgm:t>
        <a:bodyPr/>
        <a:lstStyle/>
        <a:p>
          <a:pPr algn="ctr"/>
          <a:endParaRPr lang="en-US"/>
        </a:p>
      </dgm:t>
    </dgm:pt>
    <dgm:pt modelId="{D3942859-5624-4B98-9F48-D5B5FCA7ADDD}" type="sibTrans" cxnId="{E28FD324-502E-45C9-BA2A-FA38217B3E11}">
      <dgm:prSet/>
      <dgm:spPr/>
      <dgm:t>
        <a:bodyPr/>
        <a:lstStyle/>
        <a:p>
          <a:pPr algn="ctr"/>
          <a:endParaRPr lang="en-US"/>
        </a:p>
      </dgm:t>
    </dgm:pt>
    <dgm:pt modelId="{F7657E7B-F995-4122-9FA2-13703A13623E}" type="pres">
      <dgm:prSet presAssocID="{FB90E07C-5F5F-4EF0-A909-0512301400CE}" presName="Name0" presStyleCnt="0">
        <dgm:presLayoutVars>
          <dgm:chMax val="7"/>
          <dgm:dir/>
          <dgm:resizeHandles val="exact"/>
        </dgm:presLayoutVars>
      </dgm:prSet>
      <dgm:spPr/>
    </dgm:pt>
    <dgm:pt modelId="{3FD49E8B-CE36-43A5-823B-E3672D521609}" type="pres">
      <dgm:prSet presAssocID="{FB90E07C-5F5F-4EF0-A909-0512301400CE}" presName="ellipse1" presStyleLbl="vennNode1" presStyleIdx="0" presStyleCnt="3">
        <dgm:presLayoutVars>
          <dgm:bulletEnabled val="1"/>
        </dgm:presLayoutVars>
      </dgm:prSet>
      <dgm:spPr/>
    </dgm:pt>
    <dgm:pt modelId="{BFDF3D8B-27D4-4618-B0DD-547F428DAE88}" type="pres">
      <dgm:prSet presAssocID="{FB90E07C-5F5F-4EF0-A909-0512301400CE}" presName="ellipse2" presStyleLbl="vennNode1" presStyleIdx="1" presStyleCnt="3">
        <dgm:presLayoutVars>
          <dgm:bulletEnabled val="1"/>
        </dgm:presLayoutVars>
      </dgm:prSet>
      <dgm:spPr/>
    </dgm:pt>
    <dgm:pt modelId="{10C58029-E3DF-4886-AECA-F35C24706D81}" type="pres">
      <dgm:prSet presAssocID="{FB90E07C-5F5F-4EF0-A909-0512301400CE}" presName="ellipse3" presStyleLbl="vennNode1" presStyleIdx="2" presStyleCnt="3">
        <dgm:presLayoutVars>
          <dgm:bulletEnabled val="1"/>
        </dgm:presLayoutVars>
      </dgm:prSet>
      <dgm:spPr/>
    </dgm:pt>
  </dgm:ptLst>
  <dgm:cxnLst>
    <dgm:cxn modelId="{40F0BD21-2335-42BB-AF19-FDF671B4AC8C}" type="presOf" srcId="{FB90E07C-5F5F-4EF0-A909-0512301400CE}" destId="{F7657E7B-F995-4122-9FA2-13703A13623E}" srcOrd="0" destOrd="0" presId="urn:microsoft.com/office/officeart/2005/8/layout/rings+Icon"/>
    <dgm:cxn modelId="{E28FD324-502E-45C9-BA2A-FA38217B3E11}" srcId="{FB90E07C-5F5F-4EF0-A909-0512301400CE}" destId="{94D88414-F905-4FB4-908C-79A07C549354}" srcOrd="2" destOrd="0" parTransId="{94EFEBDC-93E0-4070-9B28-1B9D53235A0D}" sibTransId="{D3942859-5624-4B98-9F48-D5B5FCA7ADDD}"/>
    <dgm:cxn modelId="{B3FCF37C-A0E3-4E32-AC17-263DC10672D8}" srcId="{FB90E07C-5F5F-4EF0-A909-0512301400CE}" destId="{3F6232E4-4095-47E9-8C64-10A2913E8158}" srcOrd="1" destOrd="0" parTransId="{0C618926-75CD-4706-AAFA-6464445E6B08}" sibTransId="{3BCCAB3E-70A6-48C9-9636-7465E1571141}"/>
    <dgm:cxn modelId="{5F6BDE86-8F1D-44C8-825A-CAD24D607B02}" srcId="{FB90E07C-5F5F-4EF0-A909-0512301400CE}" destId="{C2595DF6-76BE-4B16-A64A-41F3CEDE4C51}" srcOrd="0" destOrd="0" parTransId="{927F8264-A64F-4AE1-AF84-7AD423ED1CC1}" sibTransId="{9EB3C096-7A2F-4C76-886D-DEB49265F4D9}"/>
    <dgm:cxn modelId="{D8972390-1A04-4DDE-8C49-3B0EE1959C9F}" type="presOf" srcId="{3F6232E4-4095-47E9-8C64-10A2913E8158}" destId="{BFDF3D8B-27D4-4618-B0DD-547F428DAE88}" srcOrd="0" destOrd="0" presId="urn:microsoft.com/office/officeart/2005/8/layout/rings+Icon"/>
    <dgm:cxn modelId="{94F390DF-B81B-472D-B41E-F8BCBF88EB5A}" type="presOf" srcId="{94D88414-F905-4FB4-908C-79A07C549354}" destId="{10C58029-E3DF-4886-AECA-F35C24706D81}" srcOrd="0" destOrd="0" presId="urn:microsoft.com/office/officeart/2005/8/layout/rings+Icon"/>
    <dgm:cxn modelId="{F63E72ED-58F6-4242-AE38-E252618F2645}" type="presOf" srcId="{C2595DF6-76BE-4B16-A64A-41F3CEDE4C51}" destId="{3FD49E8B-CE36-43A5-823B-E3672D521609}" srcOrd="0" destOrd="0" presId="urn:microsoft.com/office/officeart/2005/8/layout/rings+Icon"/>
    <dgm:cxn modelId="{F6543308-48F8-46F7-908E-33FA708C7C63}" type="presParOf" srcId="{F7657E7B-F995-4122-9FA2-13703A13623E}" destId="{3FD49E8B-CE36-43A5-823B-E3672D521609}" srcOrd="0" destOrd="0" presId="urn:microsoft.com/office/officeart/2005/8/layout/rings+Icon"/>
    <dgm:cxn modelId="{2EC792BF-25ED-41F4-AF9B-AB95D07EE9E6}" type="presParOf" srcId="{F7657E7B-F995-4122-9FA2-13703A13623E}" destId="{BFDF3D8B-27D4-4618-B0DD-547F428DAE88}" srcOrd="1" destOrd="0" presId="urn:microsoft.com/office/officeart/2005/8/layout/rings+Icon"/>
    <dgm:cxn modelId="{F4D2C8D6-59B3-4641-86E3-45E3DA2DB671}" type="presParOf" srcId="{F7657E7B-F995-4122-9FA2-13703A13623E}" destId="{10C58029-E3DF-4886-AECA-F35C24706D81}" srcOrd="2"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E6B9115-7B5E-4701-813D-9060AAC2A28E}"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3645D1C9-9EA3-427B-8752-F2BC3788FCE5}">
      <dgm:prSet phldrT="[Text]"/>
      <dgm:spPr>
        <a:solidFill>
          <a:srgbClr val="FFC000"/>
        </a:solidFill>
      </dgm:spPr>
      <dgm:t>
        <a:bodyPr/>
        <a:lstStyle/>
        <a:p>
          <a:r>
            <a:rPr lang="en-US" dirty="0"/>
            <a:t>Governmental Reporting</a:t>
          </a:r>
        </a:p>
      </dgm:t>
    </dgm:pt>
    <dgm:pt modelId="{CE66DE4C-FAEA-4AAB-8D5D-0DDAF5E57701}" type="parTrans" cxnId="{BA6F77FC-9C97-4465-8930-904274F56402}">
      <dgm:prSet/>
      <dgm:spPr/>
      <dgm:t>
        <a:bodyPr/>
        <a:lstStyle/>
        <a:p>
          <a:endParaRPr lang="en-US"/>
        </a:p>
      </dgm:t>
    </dgm:pt>
    <dgm:pt modelId="{1D8F87BF-8B01-42D2-B8AF-CC96C4DDEE65}" type="sibTrans" cxnId="{BA6F77FC-9C97-4465-8930-904274F56402}">
      <dgm:prSet/>
      <dgm:spPr/>
      <dgm:t>
        <a:bodyPr/>
        <a:lstStyle/>
        <a:p>
          <a:endParaRPr lang="en-US"/>
        </a:p>
      </dgm:t>
    </dgm:pt>
    <dgm:pt modelId="{32F96654-D439-4EAE-9942-C5C9F31F462B}">
      <dgm:prSet phldrT="[Text]"/>
      <dgm:spPr>
        <a:solidFill>
          <a:srgbClr val="FFC000"/>
        </a:solidFill>
      </dgm:spPr>
      <dgm:t>
        <a:bodyPr/>
        <a:lstStyle/>
        <a:p>
          <a:r>
            <a:rPr lang="en-US" dirty="0"/>
            <a:t>US DOE/OCR</a:t>
          </a:r>
        </a:p>
      </dgm:t>
    </dgm:pt>
    <dgm:pt modelId="{80782CB3-5653-4262-A908-4AC806ED9B9D}" type="parTrans" cxnId="{35F9F658-EE75-43DB-A297-E325E46C6969}">
      <dgm:prSet/>
      <dgm:spPr>
        <a:solidFill>
          <a:schemeClr val="bg1">
            <a:lumMod val="75000"/>
          </a:schemeClr>
        </a:solidFill>
      </dgm:spPr>
      <dgm:t>
        <a:bodyPr/>
        <a:lstStyle/>
        <a:p>
          <a:endParaRPr lang="en-US"/>
        </a:p>
      </dgm:t>
    </dgm:pt>
    <dgm:pt modelId="{1D1D1577-EC5F-4E57-837E-F243C83D1CDE}" type="sibTrans" cxnId="{35F9F658-EE75-43DB-A297-E325E46C6969}">
      <dgm:prSet/>
      <dgm:spPr/>
      <dgm:t>
        <a:bodyPr/>
        <a:lstStyle/>
        <a:p>
          <a:endParaRPr lang="en-US"/>
        </a:p>
      </dgm:t>
    </dgm:pt>
    <dgm:pt modelId="{21D1C088-3FA6-4A62-A871-79508E62A56E}">
      <dgm:prSet phldrT="[Text]"/>
      <dgm:spPr>
        <a:solidFill>
          <a:srgbClr val="FFC000"/>
        </a:solidFill>
      </dgm:spPr>
      <dgm:t>
        <a:bodyPr/>
        <a:lstStyle/>
        <a:p>
          <a:r>
            <a:rPr lang="en-US" dirty="0"/>
            <a:t>US DOJ</a:t>
          </a:r>
        </a:p>
      </dgm:t>
    </dgm:pt>
    <dgm:pt modelId="{58AB663D-672C-4437-BE95-B08E403DC06F}" type="parTrans" cxnId="{DB434B80-0EBF-41D5-8A86-585A1A7B8A44}">
      <dgm:prSet/>
      <dgm:spPr>
        <a:solidFill>
          <a:schemeClr val="bg1">
            <a:lumMod val="75000"/>
          </a:schemeClr>
        </a:solidFill>
      </dgm:spPr>
      <dgm:t>
        <a:bodyPr/>
        <a:lstStyle/>
        <a:p>
          <a:endParaRPr lang="en-US"/>
        </a:p>
      </dgm:t>
    </dgm:pt>
    <dgm:pt modelId="{EF2EB6CA-2E2C-46A6-85FF-75A6224DA986}" type="sibTrans" cxnId="{DB434B80-0EBF-41D5-8A86-585A1A7B8A44}">
      <dgm:prSet/>
      <dgm:spPr/>
      <dgm:t>
        <a:bodyPr/>
        <a:lstStyle/>
        <a:p>
          <a:endParaRPr lang="en-US"/>
        </a:p>
      </dgm:t>
    </dgm:pt>
    <dgm:pt modelId="{8CE203CD-1AD7-4F63-B4F3-4B1C5DDA8571}" type="pres">
      <dgm:prSet presAssocID="{CE6B9115-7B5E-4701-813D-9060AAC2A28E}" presName="cycle" presStyleCnt="0">
        <dgm:presLayoutVars>
          <dgm:chMax val="1"/>
          <dgm:dir/>
          <dgm:animLvl val="ctr"/>
          <dgm:resizeHandles val="exact"/>
        </dgm:presLayoutVars>
      </dgm:prSet>
      <dgm:spPr/>
    </dgm:pt>
    <dgm:pt modelId="{DCAE91B6-93D8-4D34-898C-8FDF72273087}" type="pres">
      <dgm:prSet presAssocID="{3645D1C9-9EA3-427B-8752-F2BC3788FCE5}" presName="centerShape" presStyleLbl="node0" presStyleIdx="0" presStyleCnt="1" custScaleY="39393" custLinFactNeighborX="-98996" custLinFactNeighborY="81327"/>
      <dgm:spPr/>
    </dgm:pt>
    <dgm:pt modelId="{C52432F7-4472-49E5-BCBF-B66922E834E4}" type="pres">
      <dgm:prSet presAssocID="{80782CB3-5653-4262-A908-4AC806ED9B9D}" presName="parTrans" presStyleLbl="bgSibTrans2D1" presStyleIdx="0" presStyleCnt="2" custScaleX="81233" custLinFactNeighborX="-1566" custLinFactNeighborY="54045"/>
      <dgm:spPr/>
    </dgm:pt>
    <dgm:pt modelId="{7815FFD3-E545-4438-A4DF-8C2C7E39A939}" type="pres">
      <dgm:prSet presAssocID="{32F96654-D439-4EAE-9942-C5C9F31F462B}" presName="node" presStyleLbl="node1" presStyleIdx="0" presStyleCnt="2" custScaleX="40440" custScaleY="57029" custRadScaleRad="106540" custRadScaleInc="-16291">
        <dgm:presLayoutVars>
          <dgm:bulletEnabled val="1"/>
        </dgm:presLayoutVars>
      </dgm:prSet>
      <dgm:spPr/>
    </dgm:pt>
    <dgm:pt modelId="{09E320C0-2646-4D4C-A98E-71166F1C6F28}" type="pres">
      <dgm:prSet presAssocID="{58AB663D-672C-4437-BE95-B08E403DC06F}" presName="parTrans" presStyleLbl="bgSibTrans2D1" presStyleIdx="1" presStyleCnt="2"/>
      <dgm:spPr/>
    </dgm:pt>
    <dgm:pt modelId="{254B6714-88BF-4E8E-AFA3-3800B1FE4C01}" type="pres">
      <dgm:prSet presAssocID="{21D1C088-3FA6-4A62-A871-79508E62A56E}" presName="node" presStyleLbl="node1" presStyleIdx="1" presStyleCnt="2" custScaleX="28279" custScaleY="51064" custRadScaleRad="64888" custRadScaleInc="-133018">
        <dgm:presLayoutVars>
          <dgm:bulletEnabled val="1"/>
        </dgm:presLayoutVars>
      </dgm:prSet>
      <dgm:spPr/>
    </dgm:pt>
  </dgm:ptLst>
  <dgm:cxnLst>
    <dgm:cxn modelId="{50A4D919-2D5B-4B9E-A2CF-FC07556B0119}" type="presOf" srcId="{CE6B9115-7B5E-4701-813D-9060AAC2A28E}" destId="{8CE203CD-1AD7-4F63-B4F3-4B1C5DDA8571}" srcOrd="0" destOrd="0" presId="urn:microsoft.com/office/officeart/2005/8/layout/radial4"/>
    <dgm:cxn modelId="{37EC395F-DECF-4D06-A29D-5752206CC6E6}" type="presOf" srcId="{58AB663D-672C-4437-BE95-B08E403DC06F}" destId="{09E320C0-2646-4D4C-A98E-71166F1C6F28}" srcOrd="0" destOrd="0" presId="urn:microsoft.com/office/officeart/2005/8/layout/radial4"/>
    <dgm:cxn modelId="{62E6D05F-F395-4362-9886-8CBB3D9FCC53}" type="presOf" srcId="{21D1C088-3FA6-4A62-A871-79508E62A56E}" destId="{254B6714-88BF-4E8E-AFA3-3800B1FE4C01}" srcOrd="0" destOrd="0" presId="urn:microsoft.com/office/officeart/2005/8/layout/radial4"/>
    <dgm:cxn modelId="{CF4FFD49-4B34-4E6D-8928-FA15D7211B3F}" type="presOf" srcId="{80782CB3-5653-4262-A908-4AC806ED9B9D}" destId="{C52432F7-4472-49E5-BCBF-B66922E834E4}" srcOrd="0" destOrd="0" presId="urn:microsoft.com/office/officeart/2005/8/layout/radial4"/>
    <dgm:cxn modelId="{35F9F658-EE75-43DB-A297-E325E46C6969}" srcId="{3645D1C9-9EA3-427B-8752-F2BC3788FCE5}" destId="{32F96654-D439-4EAE-9942-C5C9F31F462B}" srcOrd="0" destOrd="0" parTransId="{80782CB3-5653-4262-A908-4AC806ED9B9D}" sibTransId="{1D1D1577-EC5F-4E57-837E-F243C83D1CDE}"/>
    <dgm:cxn modelId="{DB434B80-0EBF-41D5-8A86-585A1A7B8A44}" srcId="{3645D1C9-9EA3-427B-8752-F2BC3788FCE5}" destId="{21D1C088-3FA6-4A62-A871-79508E62A56E}" srcOrd="1" destOrd="0" parTransId="{58AB663D-672C-4437-BE95-B08E403DC06F}" sibTransId="{EF2EB6CA-2E2C-46A6-85FF-75A6224DA986}"/>
    <dgm:cxn modelId="{3B5EAFC5-1DA0-4506-92DA-5599F21488B6}" type="presOf" srcId="{32F96654-D439-4EAE-9942-C5C9F31F462B}" destId="{7815FFD3-E545-4438-A4DF-8C2C7E39A939}" srcOrd="0" destOrd="0" presId="urn:microsoft.com/office/officeart/2005/8/layout/radial4"/>
    <dgm:cxn modelId="{D814F2CF-D45F-4CFF-84C6-1897173ADAE5}" type="presOf" srcId="{3645D1C9-9EA3-427B-8752-F2BC3788FCE5}" destId="{DCAE91B6-93D8-4D34-898C-8FDF72273087}" srcOrd="0" destOrd="0" presId="urn:microsoft.com/office/officeart/2005/8/layout/radial4"/>
    <dgm:cxn modelId="{BA6F77FC-9C97-4465-8930-904274F56402}" srcId="{CE6B9115-7B5E-4701-813D-9060AAC2A28E}" destId="{3645D1C9-9EA3-427B-8752-F2BC3788FCE5}" srcOrd="0" destOrd="0" parTransId="{CE66DE4C-FAEA-4AAB-8D5D-0DDAF5E57701}" sibTransId="{1D8F87BF-8B01-42D2-B8AF-CC96C4DDEE65}"/>
    <dgm:cxn modelId="{28E7D06C-C448-4C3E-8E1B-AAAD53447A6B}" type="presParOf" srcId="{8CE203CD-1AD7-4F63-B4F3-4B1C5DDA8571}" destId="{DCAE91B6-93D8-4D34-898C-8FDF72273087}" srcOrd="0" destOrd="0" presId="urn:microsoft.com/office/officeart/2005/8/layout/radial4"/>
    <dgm:cxn modelId="{79033405-D9EB-4938-902B-0021CE671E65}" type="presParOf" srcId="{8CE203CD-1AD7-4F63-B4F3-4B1C5DDA8571}" destId="{C52432F7-4472-49E5-BCBF-B66922E834E4}" srcOrd="1" destOrd="0" presId="urn:microsoft.com/office/officeart/2005/8/layout/radial4"/>
    <dgm:cxn modelId="{519E566C-24ED-4F73-B0A5-9A91D53765B0}" type="presParOf" srcId="{8CE203CD-1AD7-4F63-B4F3-4B1C5DDA8571}" destId="{7815FFD3-E545-4438-A4DF-8C2C7E39A939}" srcOrd="2" destOrd="0" presId="urn:microsoft.com/office/officeart/2005/8/layout/radial4"/>
    <dgm:cxn modelId="{54914237-36FE-4C19-B4D6-F028672F0A99}" type="presParOf" srcId="{8CE203CD-1AD7-4F63-B4F3-4B1C5DDA8571}" destId="{09E320C0-2646-4D4C-A98E-71166F1C6F28}" srcOrd="3" destOrd="0" presId="urn:microsoft.com/office/officeart/2005/8/layout/radial4"/>
    <dgm:cxn modelId="{F877E709-3585-47A6-87FC-3DA99A578CC4}" type="presParOf" srcId="{8CE203CD-1AD7-4F63-B4F3-4B1C5DDA8571}" destId="{254B6714-88BF-4E8E-AFA3-3800B1FE4C01}" srcOrd="4" destOrd="0" presId="urn:microsoft.com/office/officeart/2005/8/layout/radial4"/>
  </dgm:cxnLst>
  <dgm:bg>
    <a:no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B9DCDDD-6812-4C4B-B91C-F20C861BE160}"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7E1CCA38-0E12-4192-9FFD-F8E86196099C}">
      <dgm:prSet phldrT="[Text]"/>
      <dgm:spPr>
        <a:solidFill>
          <a:srgbClr val="FFC000"/>
        </a:solidFill>
      </dgm:spPr>
      <dgm:t>
        <a:bodyPr/>
        <a:lstStyle/>
        <a:p>
          <a:r>
            <a:rPr lang="en-US" dirty="0"/>
            <a:t>To promptly place</a:t>
          </a:r>
        </a:p>
      </dgm:t>
    </dgm:pt>
    <dgm:pt modelId="{0BDFBAEE-FF5B-47DE-98DF-E61E1FAB14B5}" type="parTrans" cxnId="{8000DE90-3E0B-4474-9F1B-F57976D0B347}">
      <dgm:prSet/>
      <dgm:spPr/>
      <dgm:t>
        <a:bodyPr/>
        <a:lstStyle/>
        <a:p>
          <a:endParaRPr lang="en-US"/>
        </a:p>
      </dgm:t>
    </dgm:pt>
    <dgm:pt modelId="{61793A8D-2CF4-45F6-905D-E0F089308A1A}" type="sibTrans" cxnId="{8000DE90-3E0B-4474-9F1B-F57976D0B347}">
      <dgm:prSet/>
      <dgm:spPr/>
      <dgm:t>
        <a:bodyPr/>
        <a:lstStyle/>
        <a:p>
          <a:endParaRPr lang="en-US"/>
        </a:p>
      </dgm:t>
    </dgm:pt>
    <dgm:pt modelId="{FB26A337-8CC1-4508-B45E-CB7624C0F2B2}">
      <dgm:prSet phldrT="[Text]"/>
      <dgm:spPr>
        <a:solidFill>
          <a:srgbClr val="FFC000"/>
        </a:solidFill>
      </dgm:spPr>
      <dgm:t>
        <a:bodyPr/>
        <a:lstStyle/>
        <a:p>
          <a:r>
            <a:rPr lang="en-US" dirty="0"/>
            <a:t>Incidents of sexual and gender-based harassment, sexual violence, dating and domestic violence, stalking and related retaliation</a:t>
          </a:r>
        </a:p>
      </dgm:t>
    </dgm:pt>
    <dgm:pt modelId="{9AE35236-36D9-4948-9F1C-B8864A09013E}" type="parTrans" cxnId="{A197A99A-9D5C-4991-931B-10D5240235EA}">
      <dgm:prSet/>
      <dgm:spPr/>
      <dgm:t>
        <a:bodyPr/>
        <a:lstStyle/>
        <a:p>
          <a:endParaRPr lang="en-US"/>
        </a:p>
      </dgm:t>
    </dgm:pt>
    <dgm:pt modelId="{0D9E0265-7D73-4E58-BBE5-CA344A140669}" type="sibTrans" cxnId="{A197A99A-9D5C-4991-931B-10D5240235EA}">
      <dgm:prSet/>
      <dgm:spPr/>
      <dgm:t>
        <a:bodyPr/>
        <a:lstStyle/>
        <a:p>
          <a:endParaRPr lang="en-US"/>
        </a:p>
      </dgm:t>
    </dgm:pt>
    <dgm:pt modelId="{89E84A6B-BBB9-451D-8402-BC9A2870B83F}">
      <dgm:prSet phldrT="[Text]"/>
      <dgm:spPr>
        <a:solidFill>
          <a:srgbClr val="FFC000"/>
        </a:solidFill>
      </dgm:spPr>
      <dgm:t>
        <a:bodyPr/>
        <a:lstStyle/>
        <a:p>
          <a:r>
            <a:rPr lang="en-US" dirty="0"/>
            <a:t>Into the hands of College personnel with the training and experience to handle them.</a:t>
          </a:r>
        </a:p>
      </dgm:t>
    </dgm:pt>
    <dgm:pt modelId="{53CBB733-FF62-409C-B647-C0B7B95BD9AE}" type="parTrans" cxnId="{76488310-19A1-459D-BBF2-E179456CF5F9}">
      <dgm:prSet/>
      <dgm:spPr/>
      <dgm:t>
        <a:bodyPr/>
        <a:lstStyle/>
        <a:p>
          <a:endParaRPr lang="en-US"/>
        </a:p>
      </dgm:t>
    </dgm:pt>
    <dgm:pt modelId="{DF678D6A-3718-444B-A575-06364AF35271}" type="sibTrans" cxnId="{76488310-19A1-459D-BBF2-E179456CF5F9}">
      <dgm:prSet/>
      <dgm:spPr/>
      <dgm:t>
        <a:bodyPr/>
        <a:lstStyle/>
        <a:p>
          <a:endParaRPr lang="en-US"/>
        </a:p>
      </dgm:t>
    </dgm:pt>
    <dgm:pt modelId="{6335B6E9-BC54-46D0-A87E-DDCCDE6E8B93}" type="pres">
      <dgm:prSet presAssocID="{6B9DCDDD-6812-4C4B-B91C-F20C861BE160}" presName="outerComposite" presStyleCnt="0">
        <dgm:presLayoutVars>
          <dgm:chMax val="5"/>
          <dgm:dir/>
          <dgm:resizeHandles val="exact"/>
        </dgm:presLayoutVars>
      </dgm:prSet>
      <dgm:spPr/>
    </dgm:pt>
    <dgm:pt modelId="{1326E1CD-1DF1-467E-B33E-32805B07EBBB}" type="pres">
      <dgm:prSet presAssocID="{6B9DCDDD-6812-4C4B-B91C-F20C861BE160}" presName="dummyMaxCanvas" presStyleCnt="0">
        <dgm:presLayoutVars/>
      </dgm:prSet>
      <dgm:spPr/>
    </dgm:pt>
    <dgm:pt modelId="{9228ECDB-9B04-4876-BBBB-5D0842AC8FCC}" type="pres">
      <dgm:prSet presAssocID="{6B9DCDDD-6812-4C4B-B91C-F20C861BE160}" presName="ThreeNodes_1" presStyleLbl="node1" presStyleIdx="0" presStyleCnt="3">
        <dgm:presLayoutVars>
          <dgm:bulletEnabled val="1"/>
        </dgm:presLayoutVars>
      </dgm:prSet>
      <dgm:spPr/>
    </dgm:pt>
    <dgm:pt modelId="{28F79AE8-0CA7-44F9-B353-29AD2D9E1A64}" type="pres">
      <dgm:prSet presAssocID="{6B9DCDDD-6812-4C4B-B91C-F20C861BE160}" presName="ThreeNodes_2" presStyleLbl="node1" presStyleIdx="1" presStyleCnt="3">
        <dgm:presLayoutVars>
          <dgm:bulletEnabled val="1"/>
        </dgm:presLayoutVars>
      </dgm:prSet>
      <dgm:spPr/>
    </dgm:pt>
    <dgm:pt modelId="{E6EFB806-529F-4746-A678-8ADE3CD08700}" type="pres">
      <dgm:prSet presAssocID="{6B9DCDDD-6812-4C4B-B91C-F20C861BE160}" presName="ThreeNodes_3" presStyleLbl="node1" presStyleIdx="2" presStyleCnt="3">
        <dgm:presLayoutVars>
          <dgm:bulletEnabled val="1"/>
        </dgm:presLayoutVars>
      </dgm:prSet>
      <dgm:spPr/>
    </dgm:pt>
    <dgm:pt modelId="{5B742E04-DB38-4875-9A0E-393275DC43CB}" type="pres">
      <dgm:prSet presAssocID="{6B9DCDDD-6812-4C4B-B91C-F20C861BE160}" presName="ThreeConn_1-2" presStyleLbl="fgAccFollowNode1" presStyleIdx="0" presStyleCnt="2">
        <dgm:presLayoutVars>
          <dgm:bulletEnabled val="1"/>
        </dgm:presLayoutVars>
      </dgm:prSet>
      <dgm:spPr/>
    </dgm:pt>
    <dgm:pt modelId="{B1F03224-A44B-430E-87BC-102DF2C95CF1}" type="pres">
      <dgm:prSet presAssocID="{6B9DCDDD-6812-4C4B-B91C-F20C861BE160}" presName="ThreeConn_2-3" presStyleLbl="fgAccFollowNode1" presStyleIdx="1" presStyleCnt="2">
        <dgm:presLayoutVars>
          <dgm:bulletEnabled val="1"/>
        </dgm:presLayoutVars>
      </dgm:prSet>
      <dgm:spPr/>
    </dgm:pt>
    <dgm:pt modelId="{149FCD01-8739-4E84-8961-DFEA136BBA96}" type="pres">
      <dgm:prSet presAssocID="{6B9DCDDD-6812-4C4B-B91C-F20C861BE160}" presName="ThreeNodes_1_text" presStyleLbl="node1" presStyleIdx="2" presStyleCnt="3">
        <dgm:presLayoutVars>
          <dgm:bulletEnabled val="1"/>
        </dgm:presLayoutVars>
      </dgm:prSet>
      <dgm:spPr/>
    </dgm:pt>
    <dgm:pt modelId="{4E881EC2-4D3B-498F-A2C3-732F1D10F5E2}" type="pres">
      <dgm:prSet presAssocID="{6B9DCDDD-6812-4C4B-B91C-F20C861BE160}" presName="ThreeNodes_2_text" presStyleLbl="node1" presStyleIdx="2" presStyleCnt="3">
        <dgm:presLayoutVars>
          <dgm:bulletEnabled val="1"/>
        </dgm:presLayoutVars>
      </dgm:prSet>
      <dgm:spPr/>
    </dgm:pt>
    <dgm:pt modelId="{E777C2DF-079E-48EC-AD79-7FBEAF27715B}" type="pres">
      <dgm:prSet presAssocID="{6B9DCDDD-6812-4C4B-B91C-F20C861BE160}" presName="ThreeNodes_3_text" presStyleLbl="node1" presStyleIdx="2" presStyleCnt="3">
        <dgm:presLayoutVars>
          <dgm:bulletEnabled val="1"/>
        </dgm:presLayoutVars>
      </dgm:prSet>
      <dgm:spPr/>
    </dgm:pt>
  </dgm:ptLst>
  <dgm:cxnLst>
    <dgm:cxn modelId="{76488310-19A1-459D-BBF2-E179456CF5F9}" srcId="{6B9DCDDD-6812-4C4B-B91C-F20C861BE160}" destId="{89E84A6B-BBB9-451D-8402-BC9A2870B83F}" srcOrd="2" destOrd="0" parTransId="{53CBB733-FF62-409C-B647-C0B7B95BD9AE}" sibTransId="{DF678D6A-3718-444B-A575-06364AF35271}"/>
    <dgm:cxn modelId="{8EA7363E-17D5-4600-B181-D10EE7907159}" type="presOf" srcId="{89E84A6B-BBB9-451D-8402-BC9A2870B83F}" destId="{E777C2DF-079E-48EC-AD79-7FBEAF27715B}" srcOrd="1" destOrd="0" presId="urn:microsoft.com/office/officeart/2005/8/layout/vProcess5"/>
    <dgm:cxn modelId="{93D9C25D-DA77-4182-A245-C4D80EDE78E4}" type="presOf" srcId="{7E1CCA38-0E12-4192-9FFD-F8E86196099C}" destId="{149FCD01-8739-4E84-8961-DFEA136BBA96}" srcOrd="1" destOrd="0" presId="urn:microsoft.com/office/officeart/2005/8/layout/vProcess5"/>
    <dgm:cxn modelId="{6339AE65-E483-4AAA-BF88-EFC30C3C47DC}" type="presOf" srcId="{0D9E0265-7D73-4E58-BBE5-CA344A140669}" destId="{B1F03224-A44B-430E-87BC-102DF2C95CF1}" srcOrd="0" destOrd="0" presId="urn:microsoft.com/office/officeart/2005/8/layout/vProcess5"/>
    <dgm:cxn modelId="{ACBD376C-20BF-4064-AA3C-B7CC9E57E852}" type="presOf" srcId="{7E1CCA38-0E12-4192-9FFD-F8E86196099C}" destId="{9228ECDB-9B04-4876-BBBB-5D0842AC8FCC}" srcOrd="0" destOrd="0" presId="urn:microsoft.com/office/officeart/2005/8/layout/vProcess5"/>
    <dgm:cxn modelId="{9BAAE66C-E56E-4958-9D63-784C613803C1}" type="presOf" srcId="{6B9DCDDD-6812-4C4B-B91C-F20C861BE160}" destId="{6335B6E9-BC54-46D0-A87E-DDCCDE6E8B93}" srcOrd="0" destOrd="0" presId="urn:microsoft.com/office/officeart/2005/8/layout/vProcess5"/>
    <dgm:cxn modelId="{8000DE90-3E0B-4474-9F1B-F57976D0B347}" srcId="{6B9DCDDD-6812-4C4B-B91C-F20C861BE160}" destId="{7E1CCA38-0E12-4192-9FFD-F8E86196099C}" srcOrd="0" destOrd="0" parTransId="{0BDFBAEE-FF5B-47DE-98DF-E61E1FAB14B5}" sibTransId="{61793A8D-2CF4-45F6-905D-E0F089308A1A}"/>
    <dgm:cxn modelId="{A197A99A-9D5C-4991-931B-10D5240235EA}" srcId="{6B9DCDDD-6812-4C4B-B91C-F20C861BE160}" destId="{FB26A337-8CC1-4508-B45E-CB7624C0F2B2}" srcOrd="1" destOrd="0" parTransId="{9AE35236-36D9-4948-9F1C-B8864A09013E}" sibTransId="{0D9E0265-7D73-4E58-BBE5-CA344A140669}"/>
    <dgm:cxn modelId="{21D0D0B4-64A0-4740-8CC0-E68AD32555FC}" type="presOf" srcId="{89E84A6B-BBB9-451D-8402-BC9A2870B83F}" destId="{E6EFB806-529F-4746-A678-8ADE3CD08700}" srcOrd="0" destOrd="0" presId="urn:microsoft.com/office/officeart/2005/8/layout/vProcess5"/>
    <dgm:cxn modelId="{D710B5B9-7069-4362-9EAB-270A5BF23B15}" type="presOf" srcId="{61793A8D-2CF4-45F6-905D-E0F089308A1A}" destId="{5B742E04-DB38-4875-9A0E-393275DC43CB}" srcOrd="0" destOrd="0" presId="urn:microsoft.com/office/officeart/2005/8/layout/vProcess5"/>
    <dgm:cxn modelId="{A95EE5E1-217F-4A6C-9DA2-47F148F9DDB4}" type="presOf" srcId="{FB26A337-8CC1-4508-B45E-CB7624C0F2B2}" destId="{28F79AE8-0CA7-44F9-B353-29AD2D9E1A64}" srcOrd="0" destOrd="0" presId="urn:microsoft.com/office/officeart/2005/8/layout/vProcess5"/>
    <dgm:cxn modelId="{B9300AEC-23CC-433F-9B48-0FF4F0A9CEC8}" type="presOf" srcId="{FB26A337-8CC1-4508-B45E-CB7624C0F2B2}" destId="{4E881EC2-4D3B-498F-A2C3-732F1D10F5E2}" srcOrd="1" destOrd="0" presId="urn:microsoft.com/office/officeart/2005/8/layout/vProcess5"/>
    <dgm:cxn modelId="{5319FF7E-6ECD-47AD-80AA-8FAC50B539C0}" type="presParOf" srcId="{6335B6E9-BC54-46D0-A87E-DDCCDE6E8B93}" destId="{1326E1CD-1DF1-467E-B33E-32805B07EBBB}" srcOrd="0" destOrd="0" presId="urn:microsoft.com/office/officeart/2005/8/layout/vProcess5"/>
    <dgm:cxn modelId="{EA7C9521-C529-4126-90AF-29BF62F4B20F}" type="presParOf" srcId="{6335B6E9-BC54-46D0-A87E-DDCCDE6E8B93}" destId="{9228ECDB-9B04-4876-BBBB-5D0842AC8FCC}" srcOrd="1" destOrd="0" presId="urn:microsoft.com/office/officeart/2005/8/layout/vProcess5"/>
    <dgm:cxn modelId="{4A43B013-0288-4922-8E48-B7C27B4195D6}" type="presParOf" srcId="{6335B6E9-BC54-46D0-A87E-DDCCDE6E8B93}" destId="{28F79AE8-0CA7-44F9-B353-29AD2D9E1A64}" srcOrd="2" destOrd="0" presId="urn:microsoft.com/office/officeart/2005/8/layout/vProcess5"/>
    <dgm:cxn modelId="{35BC37AA-FC7A-4EA8-A343-DA711A24D92A}" type="presParOf" srcId="{6335B6E9-BC54-46D0-A87E-DDCCDE6E8B93}" destId="{E6EFB806-529F-4746-A678-8ADE3CD08700}" srcOrd="3" destOrd="0" presId="urn:microsoft.com/office/officeart/2005/8/layout/vProcess5"/>
    <dgm:cxn modelId="{9164DE78-3936-4E47-8439-C00E42672B4D}" type="presParOf" srcId="{6335B6E9-BC54-46D0-A87E-DDCCDE6E8B93}" destId="{5B742E04-DB38-4875-9A0E-393275DC43CB}" srcOrd="4" destOrd="0" presId="urn:microsoft.com/office/officeart/2005/8/layout/vProcess5"/>
    <dgm:cxn modelId="{E7F4C444-C13D-44E7-86D5-5E5266A87258}" type="presParOf" srcId="{6335B6E9-BC54-46D0-A87E-DDCCDE6E8B93}" destId="{B1F03224-A44B-430E-87BC-102DF2C95CF1}" srcOrd="5" destOrd="0" presId="urn:microsoft.com/office/officeart/2005/8/layout/vProcess5"/>
    <dgm:cxn modelId="{7A32B30A-1DEE-4D20-98C6-FC5E731336C7}" type="presParOf" srcId="{6335B6E9-BC54-46D0-A87E-DDCCDE6E8B93}" destId="{149FCD01-8739-4E84-8961-DFEA136BBA96}" srcOrd="6" destOrd="0" presId="urn:microsoft.com/office/officeart/2005/8/layout/vProcess5"/>
    <dgm:cxn modelId="{E0569BD1-CCB2-4662-9F3A-5CE5AB62C72D}" type="presParOf" srcId="{6335B6E9-BC54-46D0-A87E-DDCCDE6E8B93}" destId="{4E881EC2-4D3B-498F-A2C3-732F1D10F5E2}" srcOrd="7" destOrd="0" presId="urn:microsoft.com/office/officeart/2005/8/layout/vProcess5"/>
    <dgm:cxn modelId="{72DF4511-4B3D-4B1D-B9C8-3B08136F67BE}" type="presParOf" srcId="{6335B6E9-BC54-46D0-A87E-DDCCDE6E8B93}" destId="{E777C2DF-079E-48EC-AD79-7FBEAF27715B}"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294D9BA-F021-4E02-9568-A93149576721}"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6D4C72FA-6807-4F7C-8521-050D9D3CD94C}">
      <dgm:prSet phldrT="[Text]"/>
      <dgm:spPr>
        <a:solidFill>
          <a:schemeClr val="tx1"/>
        </a:solidFill>
      </dgm:spPr>
      <dgm:t>
        <a:bodyPr/>
        <a:lstStyle/>
        <a:p>
          <a:r>
            <a:rPr lang="en-US" dirty="0">
              <a:solidFill>
                <a:schemeClr val="bg1"/>
              </a:solidFill>
            </a:rPr>
            <a:t>Contact Campus Police</a:t>
          </a:r>
        </a:p>
      </dgm:t>
    </dgm:pt>
    <dgm:pt modelId="{3EF8836D-0A2E-42B5-B46F-4F1BEBF0D8F1}" type="parTrans" cxnId="{056E40D6-AEAC-4BCA-83C0-178E3DC657CE}">
      <dgm:prSet/>
      <dgm:spPr/>
      <dgm:t>
        <a:bodyPr/>
        <a:lstStyle/>
        <a:p>
          <a:endParaRPr lang="en-US"/>
        </a:p>
      </dgm:t>
    </dgm:pt>
    <dgm:pt modelId="{242F9746-349A-41A1-ABA2-0DE86AA3A2F1}" type="sibTrans" cxnId="{056E40D6-AEAC-4BCA-83C0-178E3DC657CE}">
      <dgm:prSet/>
      <dgm:spPr/>
      <dgm:t>
        <a:bodyPr/>
        <a:lstStyle/>
        <a:p>
          <a:endParaRPr lang="en-US"/>
        </a:p>
      </dgm:t>
    </dgm:pt>
    <dgm:pt modelId="{B486DD90-7D1F-49B0-BFA3-B9539ED15E28}">
      <dgm:prSet phldrT="[Text]"/>
      <dgm:spPr>
        <a:solidFill>
          <a:srgbClr val="FFC000"/>
        </a:solidFill>
      </dgm:spPr>
      <dgm:t>
        <a:bodyPr/>
        <a:lstStyle/>
        <a:p>
          <a:r>
            <a:rPr lang="en-US" dirty="0">
              <a:solidFill>
                <a:schemeClr val="tx1"/>
              </a:solidFill>
            </a:rPr>
            <a:t>When any employee has reasonable cause to believe that a child 17 or younger is suffering from sexual abuse on campus or campus owned or controlled property, the employee must contact Campus Police</a:t>
          </a:r>
        </a:p>
      </dgm:t>
    </dgm:pt>
    <dgm:pt modelId="{DE85362B-B05A-4471-B339-CE04578720AC}" type="parTrans" cxnId="{631F152B-9275-4AA9-95B0-9FE83C642191}">
      <dgm:prSet/>
      <dgm:spPr/>
      <dgm:t>
        <a:bodyPr/>
        <a:lstStyle/>
        <a:p>
          <a:endParaRPr lang="en-US"/>
        </a:p>
      </dgm:t>
    </dgm:pt>
    <dgm:pt modelId="{350F5A43-0C7E-485D-A9A6-9D4CCCE8D508}" type="sibTrans" cxnId="{631F152B-9275-4AA9-95B0-9FE83C642191}">
      <dgm:prSet/>
      <dgm:spPr/>
      <dgm:t>
        <a:bodyPr/>
        <a:lstStyle/>
        <a:p>
          <a:endParaRPr lang="en-US"/>
        </a:p>
      </dgm:t>
    </dgm:pt>
    <dgm:pt modelId="{8B02B6AA-FE31-480C-8E2D-F44427105D40}">
      <dgm:prSet phldrT="[Text]"/>
      <dgm:spPr>
        <a:solidFill>
          <a:srgbClr val="FFC000"/>
        </a:solidFill>
      </dgm:spPr>
      <dgm:t>
        <a:bodyPr/>
        <a:lstStyle/>
        <a:p>
          <a:r>
            <a:rPr lang="en-US" dirty="0">
              <a:solidFill>
                <a:schemeClr val="tx1"/>
              </a:solidFill>
            </a:rPr>
            <a:t>An employee may also directly contact law enforcement in cases of suspected abuse or neglect</a:t>
          </a:r>
        </a:p>
      </dgm:t>
    </dgm:pt>
    <dgm:pt modelId="{C286112F-A5BC-4737-B752-C4BBE4312A91}" type="parTrans" cxnId="{5C74CF65-EF8E-46B0-A5A8-2517663509EF}">
      <dgm:prSet/>
      <dgm:spPr/>
      <dgm:t>
        <a:bodyPr/>
        <a:lstStyle/>
        <a:p>
          <a:endParaRPr lang="en-US"/>
        </a:p>
      </dgm:t>
    </dgm:pt>
    <dgm:pt modelId="{D7FB3E8E-8437-42AF-AD1F-58208699DB4D}" type="sibTrans" cxnId="{5C74CF65-EF8E-46B0-A5A8-2517663509EF}">
      <dgm:prSet/>
      <dgm:spPr/>
      <dgm:t>
        <a:bodyPr/>
        <a:lstStyle/>
        <a:p>
          <a:endParaRPr lang="en-US"/>
        </a:p>
      </dgm:t>
    </dgm:pt>
    <dgm:pt modelId="{541E006C-A7D4-4E40-8D67-D6C2D31E81F4}">
      <dgm:prSet phldrT="[Text]"/>
      <dgm:spPr>
        <a:solidFill>
          <a:srgbClr val="FFC000"/>
        </a:solidFill>
      </dgm:spPr>
      <dgm:t>
        <a:bodyPr/>
        <a:lstStyle/>
        <a:p>
          <a:r>
            <a:rPr lang="en-US" dirty="0">
              <a:solidFill>
                <a:schemeClr val="tx1"/>
              </a:solidFill>
            </a:rPr>
            <a:t>If an employee has reasonable cause to believe that an elderly or disabled person is suffering injury from abuse on campus or campus owned or controlled property, the employee must contact Campus Police.</a:t>
          </a:r>
        </a:p>
      </dgm:t>
    </dgm:pt>
    <dgm:pt modelId="{70F56BB5-CD75-43CA-974C-BDC6FCAD2531}" type="parTrans" cxnId="{84B2292C-7A80-488D-8D73-C314D66AE8C7}">
      <dgm:prSet/>
      <dgm:spPr/>
      <dgm:t>
        <a:bodyPr/>
        <a:lstStyle/>
        <a:p>
          <a:endParaRPr lang="en-US"/>
        </a:p>
      </dgm:t>
    </dgm:pt>
    <dgm:pt modelId="{CEFBD6BC-FB8F-41AA-9023-6D4053B44FB3}" type="sibTrans" cxnId="{84B2292C-7A80-488D-8D73-C314D66AE8C7}">
      <dgm:prSet/>
      <dgm:spPr/>
      <dgm:t>
        <a:bodyPr/>
        <a:lstStyle/>
        <a:p>
          <a:endParaRPr lang="en-US"/>
        </a:p>
      </dgm:t>
    </dgm:pt>
    <dgm:pt modelId="{092E67E3-6367-4B55-9A10-E71126CD3936}">
      <dgm:prSet phldrT="[Text]"/>
      <dgm:spPr>
        <a:solidFill>
          <a:srgbClr val="FFC000"/>
        </a:solidFill>
      </dgm:spPr>
      <dgm:t>
        <a:bodyPr/>
        <a:lstStyle/>
        <a:p>
          <a:r>
            <a:rPr lang="en-US" dirty="0">
              <a:solidFill>
                <a:schemeClr val="tx1"/>
              </a:solidFill>
            </a:rPr>
            <a:t>Campus Police, who in contact with other officials, shall contact the Department of Family and Protective Services and/or outside law enforcement.</a:t>
          </a:r>
        </a:p>
      </dgm:t>
    </dgm:pt>
    <dgm:pt modelId="{26B5AE06-06FA-48F9-B1A5-D2A754E690E0}" type="parTrans" cxnId="{0A4035B7-6878-4E54-8C9A-1B580725DA26}">
      <dgm:prSet/>
      <dgm:spPr/>
      <dgm:t>
        <a:bodyPr/>
        <a:lstStyle/>
        <a:p>
          <a:endParaRPr lang="en-US"/>
        </a:p>
      </dgm:t>
    </dgm:pt>
    <dgm:pt modelId="{E95F78B5-C1D5-458A-B902-DD838FC0A877}" type="sibTrans" cxnId="{0A4035B7-6878-4E54-8C9A-1B580725DA26}">
      <dgm:prSet/>
      <dgm:spPr/>
      <dgm:t>
        <a:bodyPr/>
        <a:lstStyle/>
        <a:p>
          <a:endParaRPr lang="en-US"/>
        </a:p>
      </dgm:t>
    </dgm:pt>
    <dgm:pt modelId="{72724695-7899-4D89-AA8E-1ACC280F6D43}" type="pres">
      <dgm:prSet presAssocID="{A294D9BA-F021-4E02-9568-A93149576721}" presName="diagram" presStyleCnt="0">
        <dgm:presLayoutVars>
          <dgm:chMax val="1"/>
          <dgm:dir/>
          <dgm:animLvl val="ctr"/>
          <dgm:resizeHandles val="exact"/>
        </dgm:presLayoutVars>
      </dgm:prSet>
      <dgm:spPr/>
    </dgm:pt>
    <dgm:pt modelId="{6F447CDF-B81B-475D-ABB3-191FA3FA6D4D}" type="pres">
      <dgm:prSet presAssocID="{A294D9BA-F021-4E02-9568-A93149576721}" presName="matrix" presStyleCnt="0"/>
      <dgm:spPr/>
    </dgm:pt>
    <dgm:pt modelId="{82C1DC74-0F86-4C74-BDC4-EB23D44A9AF9}" type="pres">
      <dgm:prSet presAssocID="{A294D9BA-F021-4E02-9568-A93149576721}" presName="tile1" presStyleLbl="node1" presStyleIdx="0" presStyleCnt="4"/>
      <dgm:spPr/>
    </dgm:pt>
    <dgm:pt modelId="{49A5E21C-2356-488F-9B2F-315E395A8A19}" type="pres">
      <dgm:prSet presAssocID="{A294D9BA-F021-4E02-9568-A93149576721}" presName="tile1text" presStyleLbl="node1" presStyleIdx="0" presStyleCnt="4">
        <dgm:presLayoutVars>
          <dgm:chMax val="0"/>
          <dgm:chPref val="0"/>
          <dgm:bulletEnabled val="1"/>
        </dgm:presLayoutVars>
      </dgm:prSet>
      <dgm:spPr/>
    </dgm:pt>
    <dgm:pt modelId="{15B2AF61-0432-43A9-8E92-8E5F35231232}" type="pres">
      <dgm:prSet presAssocID="{A294D9BA-F021-4E02-9568-A93149576721}" presName="tile2" presStyleLbl="node1" presStyleIdx="1" presStyleCnt="4"/>
      <dgm:spPr/>
    </dgm:pt>
    <dgm:pt modelId="{AD2F7645-CBFC-49F5-983F-6FAD55804893}" type="pres">
      <dgm:prSet presAssocID="{A294D9BA-F021-4E02-9568-A93149576721}" presName="tile2text" presStyleLbl="node1" presStyleIdx="1" presStyleCnt="4">
        <dgm:presLayoutVars>
          <dgm:chMax val="0"/>
          <dgm:chPref val="0"/>
          <dgm:bulletEnabled val="1"/>
        </dgm:presLayoutVars>
      </dgm:prSet>
      <dgm:spPr/>
    </dgm:pt>
    <dgm:pt modelId="{4E2B446F-866B-4A2D-86D6-1268C7C5771F}" type="pres">
      <dgm:prSet presAssocID="{A294D9BA-F021-4E02-9568-A93149576721}" presName="tile3" presStyleLbl="node1" presStyleIdx="2" presStyleCnt="4"/>
      <dgm:spPr/>
    </dgm:pt>
    <dgm:pt modelId="{2018DB73-BBD8-4952-BCEB-2889D45A20C9}" type="pres">
      <dgm:prSet presAssocID="{A294D9BA-F021-4E02-9568-A93149576721}" presName="tile3text" presStyleLbl="node1" presStyleIdx="2" presStyleCnt="4">
        <dgm:presLayoutVars>
          <dgm:chMax val="0"/>
          <dgm:chPref val="0"/>
          <dgm:bulletEnabled val="1"/>
        </dgm:presLayoutVars>
      </dgm:prSet>
      <dgm:spPr/>
    </dgm:pt>
    <dgm:pt modelId="{DEE3EC2D-AC8F-429D-B097-D0C46E9A6C01}" type="pres">
      <dgm:prSet presAssocID="{A294D9BA-F021-4E02-9568-A93149576721}" presName="tile4" presStyleLbl="node1" presStyleIdx="3" presStyleCnt="4"/>
      <dgm:spPr/>
    </dgm:pt>
    <dgm:pt modelId="{F5BDECBF-8881-494B-B858-687E4C4FF841}" type="pres">
      <dgm:prSet presAssocID="{A294D9BA-F021-4E02-9568-A93149576721}" presName="tile4text" presStyleLbl="node1" presStyleIdx="3" presStyleCnt="4">
        <dgm:presLayoutVars>
          <dgm:chMax val="0"/>
          <dgm:chPref val="0"/>
          <dgm:bulletEnabled val="1"/>
        </dgm:presLayoutVars>
      </dgm:prSet>
      <dgm:spPr/>
    </dgm:pt>
    <dgm:pt modelId="{D4C3C139-A72F-4454-8D70-2528E45D8D23}" type="pres">
      <dgm:prSet presAssocID="{A294D9BA-F021-4E02-9568-A93149576721}" presName="centerTile" presStyleLbl="fgShp" presStyleIdx="0" presStyleCnt="1">
        <dgm:presLayoutVars>
          <dgm:chMax val="0"/>
          <dgm:chPref val="0"/>
        </dgm:presLayoutVars>
      </dgm:prSet>
      <dgm:spPr/>
    </dgm:pt>
  </dgm:ptLst>
  <dgm:cxnLst>
    <dgm:cxn modelId="{7D727902-FF03-45DD-81A1-CA75332B4F06}" type="presOf" srcId="{6D4C72FA-6807-4F7C-8521-050D9D3CD94C}" destId="{D4C3C139-A72F-4454-8D70-2528E45D8D23}" srcOrd="0" destOrd="0" presId="urn:microsoft.com/office/officeart/2005/8/layout/matrix1"/>
    <dgm:cxn modelId="{A74C480D-39D1-44A8-AB65-E8531D0195A6}" type="presOf" srcId="{8B02B6AA-FE31-480C-8E2D-F44427105D40}" destId="{15B2AF61-0432-43A9-8E92-8E5F35231232}" srcOrd="0" destOrd="0" presId="urn:microsoft.com/office/officeart/2005/8/layout/matrix1"/>
    <dgm:cxn modelId="{EC6D6F1E-10E2-4426-B658-7F63C2B343E6}" type="presOf" srcId="{092E67E3-6367-4B55-9A10-E71126CD3936}" destId="{F5BDECBF-8881-494B-B858-687E4C4FF841}" srcOrd="1" destOrd="0" presId="urn:microsoft.com/office/officeart/2005/8/layout/matrix1"/>
    <dgm:cxn modelId="{60CD5E26-3BF4-44A3-97E7-AB2812EAA40C}" type="presOf" srcId="{8B02B6AA-FE31-480C-8E2D-F44427105D40}" destId="{AD2F7645-CBFC-49F5-983F-6FAD55804893}" srcOrd="1" destOrd="0" presId="urn:microsoft.com/office/officeart/2005/8/layout/matrix1"/>
    <dgm:cxn modelId="{631F152B-9275-4AA9-95B0-9FE83C642191}" srcId="{6D4C72FA-6807-4F7C-8521-050D9D3CD94C}" destId="{B486DD90-7D1F-49B0-BFA3-B9539ED15E28}" srcOrd="0" destOrd="0" parTransId="{DE85362B-B05A-4471-B339-CE04578720AC}" sibTransId="{350F5A43-0C7E-485D-A9A6-9D4CCCE8D508}"/>
    <dgm:cxn modelId="{84B2292C-7A80-488D-8D73-C314D66AE8C7}" srcId="{6D4C72FA-6807-4F7C-8521-050D9D3CD94C}" destId="{541E006C-A7D4-4E40-8D67-D6C2D31E81F4}" srcOrd="2" destOrd="0" parTransId="{70F56BB5-CD75-43CA-974C-BDC6FCAD2531}" sibTransId="{CEFBD6BC-FB8F-41AA-9023-6D4053B44FB3}"/>
    <dgm:cxn modelId="{6A275E3A-8B04-43B7-84FA-080852B15AE7}" type="presOf" srcId="{092E67E3-6367-4B55-9A10-E71126CD3936}" destId="{DEE3EC2D-AC8F-429D-B097-D0C46E9A6C01}" srcOrd="0" destOrd="0" presId="urn:microsoft.com/office/officeart/2005/8/layout/matrix1"/>
    <dgm:cxn modelId="{5C74CF65-EF8E-46B0-A5A8-2517663509EF}" srcId="{6D4C72FA-6807-4F7C-8521-050D9D3CD94C}" destId="{8B02B6AA-FE31-480C-8E2D-F44427105D40}" srcOrd="1" destOrd="0" parTransId="{C286112F-A5BC-4737-B752-C4BBE4312A91}" sibTransId="{D7FB3E8E-8437-42AF-AD1F-58208699DB4D}"/>
    <dgm:cxn modelId="{4030E59A-B55C-4B28-AD73-983549653B5D}" type="presOf" srcId="{541E006C-A7D4-4E40-8D67-D6C2D31E81F4}" destId="{4E2B446F-866B-4A2D-86D6-1268C7C5771F}" srcOrd="0" destOrd="0" presId="urn:microsoft.com/office/officeart/2005/8/layout/matrix1"/>
    <dgm:cxn modelId="{0A4035B7-6878-4E54-8C9A-1B580725DA26}" srcId="{6D4C72FA-6807-4F7C-8521-050D9D3CD94C}" destId="{092E67E3-6367-4B55-9A10-E71126CD3936}" srcOrd="3" destOrd="0" parTransId="{26B5AE06-06FA-48F9-B1A5-D2A754E690E0}" sibTransId="{E95F78B5-C1D5-458A-B902-DD838FC0A877}"/>
    <dgm:cxn modelId="{E12DECBB-BD36-4EEB-A2C6-9FF7517A20BA}" type="presOf" srcId="{A294D9BA-F021-4E02-9568-A93149576721}" destId="{72724695-7899-4D89-AA8E-1ACC280F6D43}" srcOrd="0" destOrd="0" presId="urn:microsoft.com/office/officeart/2005/8/layout/matrix1"/>
    <dgm:cxn modelId="{CA54B2D2-557C-4F5C-879C-738AE650B0D5}" type="presOf" srcId="{B486DD90-7D1F-49B0-BFA3-B9539ED15E28}" destId="{82C1DC74-0F86-4C74-BDC4-EB23D44A9AF9}" srcOrd="0" destOrd="0" presId="urn:microsoft.com/office/officeart/2005/8/layout/matrix1"/>
    <dgm:cxn modelId="{056E40D6-AEAC-4BCA-83C0-178E3DC657CE}" srcId="{A294D9BA-F021-4E02-9568-A93149576721}" destId="{6D4C72FA-6807-4F7C-8521-050D9D3CD94C}" srcOrd="0" destOrd="0" parTransId="{3EF8836D-0A2E-42B5-B46F-4F1BEBF0D8F1}" sibTransId="{242F9746-349A-41A1-ABA2-0DE86AA3A2F1}"/>
    <dgm:cxn modelId="{5E5F11DF-E4BD-412A-82E5-96FD732ED89D}" type="presOf" srcId="{541E006C-A7D4-4E40-8D67-D6C2D31E81F4}" destId="{2018DB73-BBD8-4952-BCEB-2889D45A20C9}" srcOrd="1" destOrd="0" presId="urn:microsoft.com/office/officeart/2005/8/layout/matrix1"/>
    <dgm:cxn modelId="{97DDFAEA-B653-4859-ACD7-E04E2685DD41}" type="presOf" srcId="{B486DD90-7D1F-49B0-BFA3-B9539ED15E28}" destId="{49A5E21C-2356-488F-9B2F-315E395A8A19}" srcOrd="1" destOrd="0" presId="urn:microsoft.com/office/officeart/2005/8/layout/matrix1"/>
    <dgm:cxn modelId="{F83347A6-4C14-4BFE-A694-3BD968EFC954}" type="presParOf" srcId="{72724695-7899-4D89-AA8E-1ACC280F6D43}" destId="{6F447CDF-B81B-475D-ABB3-191FA3FA6D4D}" srcOrd="0" destOrd="0" presId="urn:microsoft.com/office/officeart/2005/8/layout/matrix1"/>
    <dgm:cxn modelId="{57C5CBCD-765F-4959-B07A-4F7169EC0B0B}" type="presParOf" srcId="{6F447CDF-B81B-475D-ABB3-191FA3FA6D4D}" destId="{82C1DC74-0F86-4C74-BDC4-EB23D44A9AF9}" srcOrd="0" destOrd="0" presId="urn:microsoft.com/office/officeart/2005/8/layout/matrix1"/>
    <dgm:cxn modelId="{867D7BCB-0082-4908-9243-24023D66F986}" type="presParOf" srcId="{6F447CDF-B81B-475D-ABB3-191FA3FA6D4D}" destId="{49A5E21C-2356-488F-9B2F-315E395A8A19}" srcOrd="1" destOrd="0" presId="urn:microsoft.com/office/officeart/2005/8/layout/matrix1"/>
    <dgm:cxn modelId="{657433C5-F9B4-47E8-8FA6-F2B68E952BCF}" type="presParOf" srcId="{6F447CDF-B81B-475D-ABB3-191FA3FA6D4D}" destId="{15B2AF61-0432-43A9-8E92-8E5F35231232}" srcOrd="2" destOrd="0" presId="urn:microsoft.com/office/officeart/2005/8/layout/matrix1"/>
    <dgm:cxn modelId="{5C8AFF9B-4B5D-4DE5-BA49-4EFC935EA76D}" type="presParOf" srcId="{6F447CDF-B81B-475D-ABB3-191FA3FA6D4D}" destId="{AD2F7645-CBFC-49F5-983F-6FAD55804893}" srcOrd="3" destOrd="0" presId="urn:microsoft.com/office/officeart/2005/8/layout/matrix1"/>
    <dgm:cxn modelId="{AC4F1B1D-0156-45C6-892D-BE1576384734}" type="presParOf" srcId="{6F447CDF-B81B-475D-ABB3-191FA3FA6D4D}" destId="{4E2B446F-866B-4A2D-86D6-1268C7C5771F}" srcOrd="4" destOrd="0" presId="urn:microsoft.com/office/officeart/2005/8/layout/matrix1"/>
    <dgm:cxn modelId="{40FD0D35-5837-449F-9E46-A1DE3A50E57E}" type="presParOf" srcId="{6F447CDF-B81B-475D-ABB3-191FA3FA6D4D}" destId="{2018DB73-BBD8-4952-BCEB-2889D45A20C9}" srcOrd="5" destOrd="0" presId="urn:microsoft.com/office/officeart/2005/8/layout/matrix1"/>
    <dgm:cxn modelId="{7A50D84B-AB90-4416-8460-9C7E2AB84817}" type="presParOf" srcId="{6F447CDF-B81B-475D-ABB3-191FA3FA6D4D}" destId="{DEE3EC2D-AC8F-429D-B097-D0C46E9A6C01}" srcOrd="6" destOrd="0" presId="urn:microsoft.com/office/officeart/2005/8/layout/matrix1"/>
    <dgm:cxn modelId="{B9AA837B-A3BF-4488-9BC0-8B0409D1388D}" type="presParOf" srcId="{6F447CDF-B81B-475D-ABB3-191FA3FA6D4D}" destId="{F5BDECBF-8881-494B-B858-687E4C4FF841}" srcOrd="7" destOrd="0" presId="urn:microsoft.com/office/officeart/2005/8/layout/matrix1"/>
    <dgm:cxn modelId="{7C276EF6-BC10-40D7-9798-8D4DA664CA26}" type="presParOf" srcId="{72724695-7899-4D89-AA8E-1ACC280F6D43}" destId="{D4C3C139-A72F-4454-8D70-2528E45D8D23}"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787AA9-7A97-4B57-9275-674DA33ADFC6}"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28C942FB-33D3-43A5-9DE7-51C7A4D1D32B}">
      <dgm:prSet phldrT="[Text]"/>
      <dgm:spPr>
        <a:solidFill>
          <a:srgbClr val="FFC000"/>
        </a:solidFill>
      </dgm:spPr>
      <dgm:t>
        <a:bodyPr/>
        <a:lstStyle/>
        <a:p>
          <a:r>
            <a:rPr lang="en-US" dirty="0"/>
            <a:t>Title IX Applies </a:t>
          </a:r>
        </a:p>
      </dgm:t>
    </dgm:pt>
    <dgm:pt modelId="{E121014E-008B-4B2B-B49F-276082360511}" type="parTrans" cxnId="{390D2BFC-2105-4ADD-B111-A6CDFEEC56D5}">
      <dgm:prSet/>
      <dgm:spPr/>
      <dgm:t>
        <a:bodyPr/>
        <a:lstStyle/>
        <a:p>
          <a:endParaRPr lang="en-US"/>
        </a:p>
      </dgm:t>
    </dgm:pt>
    <dgm:pt modelId="{E06DE163-7705-4174-A264-BEE40A2C5B18}" type="sibTrans" cxnId="{390D2BFC-2105-4ADD-B111-A6CDFEEC56D5}">
      <dgm:prSet/>
      <dgm:spPr/>
      <dgm:t>
        <a:bodyPr/>
        <a:lstStyle/>
        <a:p>
          <a:endParaRPr lang="en-US"/>
        </a:p>
      </dgm:t>
    </dgm:pt>
    <dgm:pt modelId="{EE84EFAD-5302-452A-ADD6-CCB77A10698C}">
      <dgm:prSet phldrT="[Text]" custT="1"/>
      <dgm:spPr>
        <a:solidFill>
          <a:srgbClr val="FFC000"/>
        </a:solidFill>
      </dgm:spPr>
      <dgm:t>
        <a:bodyPr/>
        <a:lstStyle/>
        <a:p>
          <a:pPr algn="l"/>
          <a:r>
            <a:rPr lang="en-US" sz="2000" dirty="0"/>
            <a:t>TO EVERYONE</a:t>
          </a:r>
        </a:p>
        <a:p>
          <a:pPr algn="l"/>
          <a:r>
            <a:rPr lang="en-US" sz="2000" dirty="0"/>
            <a:t>female, male and gender non-conforming students, faculty, staff, visitors, and, if there is an impact on access to educational programs or activities, third parties</a:t>
          </a:r>
        </a:p>
      </dgm:t>
    </dgm:pt>
    <dgm:pt modelId="{4C2106F6-C908-4205-85A4-769E91AACFAB}" type="parTrans" cxnId="{591D01AB-8FCF-4CD5-B14C-7466145D0657}">
      <dgm:prSet/>
      <dgm:spPr/>
      <dgm:t>
        <a:bodyPr/>
        <a:lstStyle/>
        <a:p>
          <a:endParaRPr lang="en-US"/>
        </a:p>
      </dgm:t>
    </dgm:pt>
    <dgm:pt modelId="{EED737DC-FC18-4EE5-B040-3B5946482098}" type="sibTrans" cxnId="{591D01AB-8FCF-4CD5-B14C-7466145D0657}">
      <dgm:prSet/>
      <dgm:spPr/>
      <dgm:t>
        <a:bodyPr/>
        <a:lstStyle/>
        <a:p>
          <a:endParaRPr lang="en-US"/>
        </a:p>
      </dgm:t>
    </dgm:pt>
    <dgm:pt modelId="{220FE567-4263-4857-9ECB-23041B156132}">
      <dgm:prSet phldrT="[Text]" custT="1"/>
      <dgm:spPr>
        <a:solidFill>
          <a:srgbClr val="FFC000"/>
        </a:solidFill>
      </dgm:spPr>
      <dgm:t>
        <a:bodyPr/>
        <a:lstStyle/>
        <a:p>
          <a:r>
            <a:rPr lang="en-US" sz="3200" dirty="0"/>
            <a:t>BOTH ON AND OFF CAMPUS</a:t>
          </a:r>
        </a:p>
      </dgm:t>
    </dgm:pt>
    <dgm:pt modelId="{5D2F34A5-CEEE-43D1-8A88-590C89CFC7E3}" type="parTrans" cxnId="{09EDC830-984E-4A82-A4A4-47FC219E912B}">
      <dgm:prSet/>
      <dgm:spPr/>
      <dgm:t>
        <a:bodyPr/>
        <a:lstStyle/>
        <a:p>
          <a:endParaRPr lang="en-US"/>
        </a:p>
      </dgm:t>
    </dgm:pt>
    <dgm:pt modelId="{5A121363-BA98-40ED-952D-F6AB95654729}" type="sibTrans" cxnId="{09EDC830-984E-4A82-A4A4-47FC219E912B}">
      <dgm:prSet/>
      <dgm:spPr/>
      <dgm:t>
        <a:bodyPr/>
        <a:lstStyle/>
        <a:p>
          <a:endParaRPr lang="en-US"/>
        </a:p>
      </dgm:t>
    </dgm:pt>
    <dgm:pt modelId="{BA56CEBA-B4DE-4EAE-AB51-73CD35E93420}">
      <dgm:prSet phldrT="[Text]" custT="1"/>
      <dgm:spPr>
        <a:solidFill>
          <a:srgbClr val="FFC000"/>
        </a:solidFill>
      </dgm:spPr>
      <dgm:t>
        <a:bodyPr/>
        <a:lstStyle/>
        <a:p>
          <a:pPr algn="l"/>
          <a:r>
            <a:rPr lang="en-US" sz="2000" dirty="0"/>
            <a:t>TO EVERYTHING</a:t>
          </a:r>
        </a:p>
        <a:p>
          <a:pPr algn="l"/>
          <a:r>
            <a:rPr lang="en-US" sz="2000" dirty="0"/>
            <a:t>Academics, sports, study abroad, residence life, social activities </a:t>
          </a:r>
        </a:p>
      </dgm:t>
    </dgm:pt>
    <dgm:pt modelId="{B797AF06-5F18-4549-AB89-39CEB00C748F}" type="parTrans" cxnId="{DD0A63BD-A314-408D-B084-5C6DACDD855B}">
      <dgm:prSet/>
      <dgm:spPr/>
      <dgm:t>
        <a:bodyPr/>
        <a:lstStyle/>
        <a:p>
          <a:endParaRPr lang="en-US"/>
        </a:p>
      </dgm:t>
    </dgm:pt>
    <dgm:pt modelId="{777379C8-4AD5-4A27-9E5C-5E9238196546}" type="sibTrans" cxnId="{DD0A63BD-A314-408D-B084-5C6DACDD855B}">
      <dgm:prSet/>
      <dgm:spPr/>
      <dgm:t>
        <a:bodyPr/>
        <a:lstStyle/>
        <a:p>
          <a:endParaRPr lang="en-US"/>
        </a:p>
      </dgm:t>
    </dgm:pt>
    <dgm:pt modelId="{5BD19C55-D051-4E06-8D47-4EA83BD343A0}" type="pres">
      <dgm:prSet presAssocID="{71787AA9-7A97-4B57-9275-674DA33ADFC6}" presName="composite" presStyleCnt="0">
        <dgm:presLayoutVars>
          <dgm:chMax val="1"/>
          <dgm:dir/>
          <dgm:resizeHandles val="exact"/>
        </dgm:presLayoutVars>
      </dgm:prSet>
      <dgm:spPr/>
    </dgm:pt>
    <dgm:pt modelId="{783D46E2-3321-4997-9D23-18D1F7553F65}" type="pres">
      <dgm:prSet presAssocID="{28C942FB-33D3-43A5-9DE7-51C7A4D1D32B}" presName="roof" presStyleLbl="dkBgShp" presStyleIdx="0" presStyleCnt="2" custAng="0" custLinFactNeighborY="-28213"/>
      <dgm:spPr/>
    </dgm:pt>
    <dgm:pt modelId="{A8FD34D9-0A4B-4403-9C8C-2E854B1755FF}" type="pres">
      <dgm:prSet presAssocID="{28C942FB-33D3-43A5-9DE7-51C7A4D1D32B}" presName="pillars" presStyleCnt="0"/>
      <dgm:spPr/>
    </dgm:pt>
    <dgm:pt modelId="{1C55C2F4-1D08-4995-9E6D-463DD63E0E6C}" type="pres">
      <dgm:prSet presAssocID="{28C942FB-33D3-43A5-9DE7-51C7A4D1D32B}" presName="pillar1" presStyleLbl="node1" presStyleIdx="0" presStyleCnt="3">
        <dgm:presLayoutVars>
          <dgm:bulletEnabled val="1"/>
        </dgm:presLayoutVars>
      </dgm:prSet>
      <dgm:spPr/>
    </dgm:pt>
    <dgm:pt modelId="{5F2D6C73-1C8F-481E-A008-E771FB903AE0}" type="pres">
      <dgm:prSet presAssocID="{220FE567-4263-4857-9ECB-23041B156132}" presName="pillarX" presStyleLbl="node1" presStyleIdx="1" presStyleCnt="3">
        <dgm:presLayoutVars>
          <dgm:bulletEnabled val="1"/>
        </dgm:presLayoutVars>
      </dgm:prSet>
      <dgm:spPr/>
    </dgm:pt>
    <dgm:pt modelId="{46501B90-F925-49EB-8352-95E8016CE49D}" type="pres">
      <dgm:prSet presAssocID="{BA56CEBA-B4DE-4EAE-AB51-73CD35E93420}" presName="pillarX" presStyleLbl="node1" presStyleIdx="2" presStyleCnt="3" custLinFactNeighborX="342" custLinFactNeighborY="305">
        <dgm:presLayoutVars>
          <dgm:bulletEnabled val="1"/>
        </dgm:presLayoutVars>
      </dgm:prSet>
      <dgm:spPr/>
    </dgm:pt>
    <dgm:pt modelId="{DCBC5D7D-81B0-4845-9B9B-F7E233C139B6}" type="pres">
      <dgm:prSet presAssocID="{28C942FB-33D3-43A5-9DE7-51C7A4D1D32B}" presName="base" presStyleLbl="dkBgShp" presStyleIdx="1" presStyleCnt="2"/>
      <dgm:spPr>
        <a:solidFill>
          <a:schemeClr val="bg1"/>
        </a:solidFill>
      </dgm:spPr>
    </dgm:pt>
  </dgm:ptLst>
  <dgm:cxnLst>
    <dgm:cxn modelId="{37817610-4667-4605-9577-8896DCE2960F}" type="presOf" srcId="{28C942FB-33D3-43A5-9DE7-51C7A4D1D32B}" destId="{783D46E2-3321-4997-9D23-18D1F7553F65}" srcOrd="0" destOrd="0" presId="urn:microsoft.com/office/officeart/2005/8/layout/hList3"/>
    <dgm:cxn modelId="{09EDC830-984E-4A82-A4A4-47FC219E912B}" srcId="{28C942FB-33D3-43A5-9DE7-51C7A4D1D32B}" destId="{220FE567-4263-4857-9ECB-23041B156132}" srcOrd="1" destOrd="0" parTransId="{5D2F34A5-CEEE-43D1-8A88-590C89CFC7E3}" sibTransId="{5A121363-BA98-40ED-952D-F6AB95654729}"/>
    <dgm:cxn modelId="{3076CE3B-7F65-4379-8CED-510FF76A4FD6}" type="presOf" srcId="{EE84EFAD-5302-452A-ADD6-CCB77A10698C}" destId="{1C55C2F4-1D08-4995-9E6D-463DD63E0E6C}" srcOrd="0" destOrd="0" presId="urn:microsoft.com/office/officeart/2005/8/layout/hList3"/>
    <dgm:cxn modelId="{11C7D64C-969E-457F-9DD7-2861085C061F}" type="presOf" srcId="{220FE567-4263-4857-9ECB-23041B156132}" destId="{5F2D6C73-1C8F-481E-A008-E771FB903AE0}" srcOrd="0" destOrd="0" presId="urn:microsoft.com/office/officeart/2005/8/layout/hList3"/>
    <dgm:cxn modelId="{8467137B-4116-4FFE-97E2-23D39BB23226}" type="presOf" srcId="{BA56CEBA-B4DE-4EAE-AB51-73CD35E93420}" destId="{46501B90-F925-49EB-8352-95E8016CE49D}" srcOrd="0" destOrd="0" presId="urn:microsoft.com/office/officeart/2005/8/layout/hList3"/>
    <dgm:cxn modelId="{591D01AB-8FCF-4CD5-B14C-7466145D0657}" srcId="{28C942FB-33D3-43A5-9DE7-51C7A4D1D32B}" destId="{EE84EFAD-5302-452A-ADD6-CCB77A10698C}" srcOrd="0" destOrd="0" parTransId="{4C2106F6-C908-4205-85A4-769E91AACFAB}" sibTransId="{EED737DC-FC18-4EE5-B040-3B5946482098}"/>
    <dgm:cxn modelId="{73E8C0B6-42EA-495D-A420-4AACCD48ABD5}" type="presOf" srcId="{71787AA9-7A97-4B57-9275-674DA33ADFC6}" destId="{5BD19C55-D051-4E06-8D47-4EA83BD343A0}" srcOrd="0" destOrd="0" presId="urn:microsoft.com/office/officeart/2005/8/layout/hList3"/>
    <dgm:cxn modelId="{DD0A63BD-A314-408D-B084-5C6DACDD855B}" srcId="{28C942FB-33D3-43A5-9DE7-51C7A4D1D32B}" destId="{BA56CEBA-B4DE-4EAE-AB51-73CD35E93420}" srcOrd="2" destOrd="0" parTransId="{B797AF06-5F18-4549-AB89-39CEB00C748F}" sibTransId="{777379C8-4AD5-4A27-9E5C-5E9238196546}"/>
    <dgm:cxn modelId="{390D2BFC-2105-4ADD-B111-A6CDFEEC56D5}" srcId="{71787AA9-7A97-4B57-9275-674DA33ADFC6}" destId="{28C942FB-33D3-43A5-9DE7-51C7A4D1D32B}" srcOrd="0" destOrd="0" parTransId="{E121014E-008B-4B2B-B49F-276082360511}" sibTransId="{E06DE163-7705-4174-A264-BEE40A2C5B18}"/>
    <dgm:cxn modelId="{28123E04-DA0E-4867-81CC-709498A5188A}" type="presParOf" srcId="{5BD19C55-D051-4E06-8D47-4EA83BD343A0}" destId="{783D46E2-3321-4997-9D23-18D1F7553F65}" srcOrd="0" destOrd="0" presId="urn:microsoft.com/office/officeart/2005/8/layout/hList3"/>
    <dgm:cxn modelId="{D5631B00-150C-4D2F-B2BF-D2F4A802EEEC}" type="presParOf" srcId="{5BD19C55-D051-4E06-8D47-4EA83BD343A0}" destId="{A8FD34D9-0A4B-4403-9C8C-2E854B1755FF}" srcOrd="1" destOrd="0" presId="urn:microsoft.com/office/officeart/2005/8/layout/hList3"/>
    <dgm:cxn modelId="{2F169D3F-5916-4928-9122-C04AE05225DE}" type="presParOf" srcId="{A8FD34D9-0A4B-4403-9C8C-2E854B1755FF}" destId="{1C55C2F4-1D08-4995-9E6D-463DD63E0E6C}" srcOrd="0" destOrd="0" presId="urn:microsoft.com/office/officeart/2005/8/layout/hList3"/>
    <dgm:cxn modelId="{6CF64ACA-ECBD-4615-9190-E60F66F1C181}" type="presParOf" srcId="{A8FD34D9-0A4B-4403-9C8C-2E854B1755FF}" destId="{5F2D6C73-1C8F-481E-A008-E771FB903AE0}" srcOrd="1" destOrd="0" presId="urn:microsoft.com/office/officeart/2005/8/layout/hList3"/>
    <dgm:cxn modelId="{750234A0-A22D-4B4D-8692-1F5E1D994232}" type="presParOf" srcId="{A8FD34D9-0A4B-4403-9C8C-2E854B1755FF}" destId="{46501B90-F925-49EB-8352-95E8016CE49D}" srcOrd="2" destOrd="0" presId="urn:microsoft.com/office/officeart/2005/8/layout/hList3"/>
    <dgm:cxn modelId="{6A104E3C-B359-4CD3-AF2C-C72904D22C16}" type="presParOf" srcId="{5BD19C55-D051-4E06-8D47-4EA83BD343A0}" destId="{DCBC5D7D-81B0-4845-9B9B-F7E233C139B6}"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227D24E-D5F7-4305-A715-66EB83BC1821}" type="doc">
      <dgm:prSet loTypeId="urn:microsoft.com/office/officeart/2005/8/layout/hProcess9" loCatId="process" qsTypeId="urn:microsoft.com/office/officeart/2005/8/quickstyle/simple1" qsCatId="simple" csTypeId="urn:microsoft.com/office/officeart/2005/8/colors/accent1_2" csCatId="accent1" phldr="1"/>
      <dgm:spPr/>
    </dgm:pt>
    <dgm:pt modelId="{14D2A53A-8ADA-4AEA-89C0-841D0002A8A2}">
      <dgm:prSet phldrT="[Text]"/>
      <dgm:spPr>
        <a:solidFill>
          <a:srgbClr val="FFC000"/>
        </a:solidFill>
      </dgm:spPr>
      <dgm:t>
        <a:bodyPr/>
        <a:lstStyle/>
        <a:p>
          <a:r>
            <a:rPr lang="en-US" dirty="0"/>
            <a:t>Once a school has actual knowledge sexual violence or harassment </a:t>
          </a:r>
          <a:endParaRPr lang="en-US" i="1" dirty="0"/>
        </a:p>
      </dgm:t>
    </dgm:pt>
    <dgm:pt modelId="{E1EDD9D0-315B-4341-9BBD-1712C6D7D721}" type="parTrans" cxnId="{C512EC4C-994C-4A78-A363-4A50E202BF59}">
      <dgm:prSet/>
      <dgm:spPr/>
      <dgm:t>
        <a:bodyPr/>
        <a:lstStyle/>
        <a:p>
          <a:endParaRPr lang="en-US"/>
        </a:p>
      </dgm:t>
    </dgm:pt>
    <dgm:pt modelId="{ED9A9190-1733-4432-B9F0-D8043ADC47B9}" type="sibTrans" cxnId="{C512EC4C-994C-4A78-A363-4A50E202BF59}">
      <dgm:prSet/>
      <dgm:spPr/>
      <dgm:t>
        <a:bodyPr/>
        <a:lstStyle/>
        <a:p>
          <a:endParaRPr lang="en-US"/>
        </a:p>
      </dgm:t>
    </dgm:pt>
    <dgm:pt modelId="{127C48A4-8989-42D9-B260-4A0A14B87189}">
      <dgm:prSet phldrT="[Text]"/>
      <dgm:spPr>
        <a:solidFill>
          <a:srgbClr val="FFC000"/>
        </a:solidFill>
      </dgm:spPr>
      <dgm:t>
        <a:bodyPr/>
        <a:lstStyle/>
        <a:p>
          <a:r>
            <a:rPr lang="en-US" dirty="0"/>
            <a:t>Reported to Title IX Coordinator or official with authority to initiate corrective measures</a:t>
          </a:r>
        </a:p>
      </dgm:t>
    </dgm:pt>
    <dgm:pt modelId="{E71FFF1D-8A31-4FFC-B713-1768D2BAFF66}" type="parTrans" cxnId="{0B325D27-A72D-4BAB-97D3-8D9204426FA1}">
      <dgm:prSet/>
      <dgm:spPr/>
      <dgm:t>
        <a:bodyPr/>
        <a:lstStyle/>
        <a:p>
          <a:endParaRPr lang="en-US"/>
        </a:p>
      </dgm:t>
    </dgm:pt>
    <dgm:pt modelId="{00F8164B-512B-4DCB-8FFD-7C2DD7097790}" type="sibTrans" cxnId="{0B325D27-A72D-4BAB-97D3-8D9204426FA1}">
      <dgm:prSet/>
      <dgm:spPr/>
      <dgm:t>
        <a:bodyPr/>
        <a:lstStyle/>
        <a:p>
          <a:endParaRPr lang="en-US"/>
        </a:p>
      </dgm:t>
    </dgm:pt>
    <dgm:pt modelId="{2767B0B0-2713-4BD6-B8CB-122892EE55F4}">
      <dgm:prSet phldrT="[Text]"/>
      <dgm:spPr>
        <a:solidFill>
          <a:srgbClr val="FFC000"/>
        </a:solidFill>
      </dgm:spPr>
      <dgm:t>
        <a:bodyPr/>
        <a:lstStyle/>
        <a:p>
          <a:r>
            <a:rPr lang="en-US" dirty="0"/>
            <a:t>Must occur at location or event over which college exercises control over respondent and where the harassment occurred </a:t>
          </a:r>
        </a:p>
      </dgm:t>
    </dgm:pt>
    <dgm:pt modelId="{9134B1C4-1527-470C-9D57-746F222A7C33}" type="parTrans" cxnId="{6B9C7590-B479-4D0F-B2BD-6085A2949759}">
      <dgm:prSet/>
      <dgm:spPr/>
      <dgm:t>
        <a:bodyPr/>
        <a:lstStyle/>
        <a:p>
          <a:endParaRPr lang="en-US"/>
        </a:p>
      </dgm:t>
    </dgm:pt>
    <dgm:pt modelId="{277D418F-2FED-4CFD-8133-FEBB6E2D7043}" type="sibTrans" cxnId="{6B9C7590-B479-4D0F-B2BD-6085A2949759}">
      <dgm:prSet/>
      <dgm:spPr/>
      <dgm:t>
        <a:bodyPr/>
        <a:lstStyle/>
        <a:p>
          <a:endParaRPr lang="en-US"/>
        </a:p>
      </dgm:t>
    </dgm:pt>
    <dgm:pt modelId="{8CDF9F2C-608F-4EDC-8211-05F50F5595E0}" type="pres">
      <dgm:prSet presAssocID="{6227D24E-D5F7-4305-A715-66EB83BC1821}" presName="CompostProcess" presStyleCnt="0">
        <dgm:presLayoutVars>
          <dgm:dir/>
          <dgm:resizeHandles val="exact"/>
        </dgm:presLayoutVars>
      </dgm:prSet>
      <dgm:spPr/>
    </dgm:pt>
    <dgm:pt modelId="{11C29D66-F3E4-4328-9FB5-E3BA50A283D0}" type="pres">
      <dgm:prSet presAssocID="{6227D24E-D5F7-4305-A715-66EB83BC1821}" presName="arrow" presStyleLbl="bgShp" presStyleIdx="0" presStyleCnt="1"/>
      <dgm:spPr>
        <a:solidFill>
          <a:srgbClr val="FFC000"/>
        </a:solidFill>
      </dgm:spPr>
    </dgm:pt>
    <dgm:pt modelId="{D25D23F8-6170-4C8B-BBAD-2FD2A229C21B}" type="pres">
      <dgm:prSet presAssocID="{6227D24E-D5F7-4305-A715-66EB83BC1821}" presName="linearProcess" presStyleCnt="0"/>
      <dgm:spPr/>
    </dgm:pt>
    <dgm:pt modelId="{0D5F0F7E-EE33-41BA-9081-14AED62DD564}" type="pres">
      <dgm:prSet presAssocID="{14D2A53A-8ADA-4AEA-89C0-841D0002A8A2}" presName="textNode" presStyleLbl="node1" presStyleIdx="0" presStyleCnt="3">
        <dgm:presLayoutVars>
          <dgm:bulletEnabled val="1"/>
        </dgm:presLayoutVars>
      </dgm:prSet>
      <dgm:spPr/>
    </dgm:pt>
    <dgm:pt modelId="{2C4F7E43-C691-4946-9E76-DF7059678EC0}" type="pres">
      <dgm:prSet presAssocID="{ED9A9190-1733-4432-B9F0-D8043ADC47B9}" presName="sibTrans" presStyleCnt="0"/>
      <dgm:spPr/>
    </dgm:pt>
    <dgm:pt modelId="{4254FC6A-EEE4-4910-81AE-C33704B2A3E5}" type="pres">
      <dgm:prSet presAssocID="{127C48A4-8989-42D9-B260-4A0A14B87189}" presName="textNode" presStyleLbl="node1" presStyleIdx="1" presStyleCnt="3">
        <dgm:presLayoutVars>
          <dgm:bulletEnabled val="1"/>
        </dgm:presLayoutVars>
      </dgm:prSet>
      <dgm:spPr/>
    </dgm:pt>
    <dgm:pt modelId="{8F1A3255-5FA2-4E3C-8DA0-767AF81ACBA9}" type="pres">
      <dgm:prSet presAssocID="{00F8164B-512B-4DCB-8FFD-7C2DD7097790}" presName="sibTrans" presStyleCnt="0"/>
      <dgm:spPr/>
    </dgm:pt>
    <dgm:pt modelId="{694AEBCC-056B-4FB7-AD1D-20FE78431919}" type="pres">
      <dgm:prSet presAssocID="{2767B0B0-2713-4BD6-B8CB-122892EE55F4}" presName="textNode" presStyleLbl="node1" presStyleIdx="2" presStyleCnt="3">
        <dgm:presLayoutVars>
          <dgm:bulletEnabled val="1"/>
        </dgm:presLayoutVars>
      </dgm:prSet>
      <dgm:spPr/>
    </dgm:pt>
  </dgm:ptLst>
  <dgm:cxnLst>
    <dgm:cxn modelId="{950B720F-F74A-4030-A5A6-C8D3BACF36A4}" type="presOf" srcId="{6227D24E-D5F7-4305-A715-66EB83BC1821}" destId="{8CDF9F2C-608F-4EDC-8211-05F50F5595E0}" srcOrd="0" destOrd="0" presId="urn:microsoft.com/office/officeart/2005/8/layout/hProcess9"/>
    <dgm:cxn modelId="{0B325D27-A72D-4BAB-97D3-8D9204426FA1}" srcId="{6227D24E-D5F7-4305-A715-66EB83BC1821}" destId="{127C48A4-8989-42D9-B260-4A0A14B87189}" srcOrd="1" destOrd="0" parTransId="{E71FFF1D-8A31-4FFC-B713-1768D2BAFF66}" sibTransId="{00F8164B-512B-4DCB-8FFD-7C2DD7097790}"/>
    <dgm:cxn modelId="{C512EC4C-994C-4A78-A363-4A50E202BF59}" srcId="{6227D24E-D5F7-4305-A715-66EB83BC1821}" destId="{14D2A53A-8ADA-4AEA-89C0-841D0002A8A2}" srcOrd="0" destOrd="0" parTransId="{E1EDD9D0-315B-4341-9BBD-1712C6D7D721}" sibTransId="{ED9A9190-1733-4432-B9F0-D8043ADC47B9}"/>
    <dgm:cxn modelId="{08B1947C-2A79-43BF-896C-3B2C5637A990}" type="presOf" srcId="{2767B0B0-2713-4BD6-B8CB-122892EE55F4}" destId="{694AEBCC-056B-4FB7-AD1D-20FE78431919}" srcOrd="0" destOrd="0" presId="urn:microsoft.com/office/officeart/2005/8/layout/hProcess9"/>
    <dgm:cxn modelId="{6B9C7590-B479-4D0F-B2BD-6085A2949759}" srcId="{6227D24E-D5F7-4305-A715-66EB83BC1821}" destId="{2767B0B0-2713-4BD6-B8CB-122892EE55F4}" srcOrd="2" destOrd="0" parTransId="{9134B1C4-1527-470C-9D57-746F222A7C33}" sibTransId="{277D418F-2FED-4CFD-8133-FEBB6E2D7043}"/>
    <dgm:cxn modelId="{7D4EB695-FE26-42D3-8C8A-D09AEC1A840E}" type="presOf" srcId="{14D2A53A-8ADA-4AEA-89C0-841D0002A8A2}" destId="{0D5F0F7E-EE33-41BA-9081-14AED62DD564}" srcOrd="0" destOrd="0" presId="urn:microsoft.com/office/officeart/2005/8/layout/hProcess9"/>
    <dgm:cxn modelId="{E81035E6-7FE4-4282-9947-9049026F3A2A}" type="presOf" srcId="{127C48A4-8989-42D9-B260-4A0A14B87189}" destId="{4254FC6A-EEE4-4910-81AE-C33704B2A3E5}" srcOrd="0" destOrd="0" presId="urn:microsoft.com/office/officeart/2005/8/layout/hProcess9"/>
    <dgm:cxn modelId="{DAAA2B63-9BB8-4565-ACEB-FB72D874CA9C}" type="presParOf" srcId="{8CDF9F2C-608F-4EDC-8211-05F50F5595E0}" destId="{11C29D66-F3E4-4328-9FB5-E3BA50A283D0}" srcOrd="0" destOrd="0" presId="urn:microsoft.com/office/officeart/2005/8/layout/hProcess9"/>
    <dgm:cxn modelId="{A268B4AD-A77B-4184-81E7-03ACA251A156}" type="presParOf" srcId="{8CDF9F2C-608F-4EDC-8211-05F50F5595E0}" destId="{D25D23F8-6170-4C8B-BBAD-2FD2A229C21B}" srcOrd="1" destOrd="0" presId="urn:microsoft.com/office/officeart/2005/8/layout/hProcess9"/>
    <dgm:cxn modelId="{0528E79C-8B5F-4109-A265-ADA3542E276F}" type="presParOf" srcId="{D25D23F8-6170-4C8B-BBAD-2FD2A229C21B}" destId="{0D5F0F7E-EE33-41BA-9081-14AED62DD564}" srcOrd="0" destOrd="0" presId="urn:microsoft.com/office/officeart/2005/8/layout/hProcess9"/>
    <dgm:cxn modelId="{0D89AB41-C638-4773-9A58-FDEFFAF1CD22}" type="presParOf" srcId="{D25D23F8-6170-4C8B-BBAD-2FD2A229C21B}" destId="{2C4F7E43-C691-4946-9E76-DF7059678EC0}" srcOrd="1" destOrd="0" presId="urn:microsoft.com/office/officeart/2005/8/layout/hProcess9"/>
    <dgm:cxn modelId="{D33E5317-AB03-4D2B-A065-2E9A41116CBD}" type="presParOf" srcId="{D25D23F8-6170-4C8B-BBAD-2FD2A229C21B}" destId="{4254FC6A-EEE4-4910-81AE-C33704B2A3E5}" srcOrd="2" destOrd="0" presId="urn:microsoft.com/office/officeart/2005/8/layout/hProcess9"/>
    <dgm:cxn modelId="{4C47B314-599B-4568-A511-2CCE98802C55}" type="presParOf" srcId="{D25D23F8-6170-4C8B-BBAD-2FD2A229C21B}" destId="{8F1A3255-5FA2-4E3C-8DA0-767AF81ACBA9}" srcOrd="3" destOrd="0" presId="urn:microsoft.com/office/officeart/2005/8/layout/hProcess9"/>
    <dgm:cxn modelId="{0132D4E4-BD39-48DD-BFD7-6C9EEBE1FDF9}" type="presParOf" srcId="{D25D23F8-6170-4C8B-BBAD-2FD2A229C21B}" destId="{694AEBCC-056B-4FB7-AD1D-20FE78431919}"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0945DBF-44F0-4020-9B33-7AE4E895CE56}" type="doc">
      <dgm:prSet loTypeId="urn:microsoft.com/office/officeart/2005/8/layout/hierarchy3" loCatId="list" qsTypeId="urn:microsoft.com/office/officeart/2005/8/quickstyle/simple1" qsCatId="simple" csTypeId="urn:microsoft.com/office/officeart/2005/8/colors/accent1_2" csCatId="accent1" phldr="0"/>
      <dgm:spPr/>
      <dgm:t>
        <a:bodyPr/>
        <a:lstStyle/>
        <a:p>
          <a:endParaRPr lang="en-US"/>
        </a:p>
      </dgm:t>
    </dgm:pt>
    <dgm:pt modelId="{8C458605-6310-48EC-8CC4-DD4B5623C8B7}" type="pres">
      <dgm:prSet presAssocID="{C0945DBF-44F0-4020-9B33-7AE4E895CE56}" presName="diagram" presStyleCnt="0">
        <dgm:presLayoutVars>
          <dgm:chPref val="1"/>
          <dgm:dir/>
          <dgm:animOne val="branch"/>
          <dgm:animLvl val="lvl"/>
          <dgm:resizeHandles/>
        </dgm:presLayoutVars>
      </dgm:prSet>
      <dgm:spPr/>
    </dgm:pt>
  </dgm:ptLst>
  <dgm:cxnLst>
    <dgm:cxn modelId="{A5D5BE1D-BF4A-424B-AB25-DCBC12550AE8}" type="presOf" srcId="{C0945DBF-44F0-4020-9B33-7AE4E895CE56}" destId="{8C458605-6310-48EC-8CC4-DD4B5623C8B7}" srcOrd="0"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ECD7317-273A-4C5B-B3E0-52833D008CEF}"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n-US"/>
        </a:p>
      </dgm:t>
    </dgm:pt>
    <dgm:pt modelId="{AF72F085-3F59-499F-B3D3-523854C5EA8B}">
      <dgm:prSet phldrT="[Text]"/>
      <dgm:spPr>
        <a:solidFill>
          <a:srgbClr val="FFC000"/>
        </a:solidFill>
      </dgm:spPr>
      <dgm:t>
        <a:bodyPr/>
        <a:lstStyle/>
        <a:p>
          <a:r>
            <a:rPr lang="en-US" dirty="0"/>
            <a:t>An individual files a complaint either internally or externally</a:t>
          </a:r>
        </a:p>
      </dgm:t>
    </dgm:pt>
    <dgm:pt modelId="{03B41C76-64B5-4F2F-912E-7A8D42C1D5EF}" type="parTrans" cxnId="{572BA5EE-D9C2-443C-A773-DD293667BBF0}">
      <dgm:prSet/>
      <dgm:spPr/>
      <dgm:t>
        <a:bodyPr/>
        <a:lstStyle/>
        <a:p>
          <a:endParaRPr lang="en-US"/>
        </a:p>
      </dgm:t>
    </dgm:pt>
    <dgm:pt modelId="{8DC191A1-10B7-4507-9F75-A0B92B03BE73}" type="sibTrans" cxnId="{572BA5EE-D9C2-443C-A773-DD293667BBF0}">
      <dgm:prSet/>
      <dgm:spPr/>
      <dgm:t>
        <a:bodyPr/>
        <a:lstStyle/>
        <a:p>
          <a:endParaRPr lang="en-US"/>
        </a:p>
      </dgm:t>
    </dgm:pt>
    <dgm:pt modelId="{4F1BC17F-138E-4606-881C-29975BD98368}">
      <dgm:prSet phldrT="[Text]"/>
      <dgm:spPr>
        <a:solidFill>
          <a:srgbClr val="FFC000"/>
        </a:solidFill>
      </dgm:spPr>
      <dgm:t>
        <a:bodyPr/>
        <a:lstStyle/>
        <a:p>
          <a:r>
            <a:rPr lang="en-US" dirty="0"/>
            <a:t>An individual makes a report to the Title IX Coordinator</a:t>
          </a:r>
        </a:p>
      </dgm:t>
    </dgm:pt>
    <dgm:pt modelId="{0951E760-A28F-4126-A5CB-D1F7B4EE6B87}" type="parTrans" cxnId="{9FE8087D-682B-4F07-96D6-51718BA2BD11}">
      <dgm:prSet/>
      <dgm:spPr/>
      <dgm:t>
        <a:bodyPr/>
        <a:lstStyle/>
        <a:p>
          <a:endParaRPr lang="en-US"/>
        </a:p>
      </dgm:t>
    </dgm:pt>
    <dgm:pt modelId="{0454C9F9-9496-4348-B0E8-629343B79F1A}" type="sibTrans" cxnId="{9FE8087D-682B-4F07-96D6-51718BA2BD11}">
      <dgm:prSet/>
      <dgm:spPr/>
      <dgm:t>
        <a:bodyPr/>
        <a:lstStyle/>
        <a:p>
          <a:endParaRPr lang="en-US"/>
        </a:p>
      </dgm:t>
    </dgm:pt>
    <dgm:pt modelId="{5687004D-4868-4EDB-9EDA-03D52986F86C}">
      <dgm:prSet phldrT="[Text]"/>
      <dgm:spPr>
        <a:solidFill>
          <a:srgbClr val="FFC000"/>
        </a:solidFill>
      </dgm:spPr>
      <dgm:t>
        <a:bodyPr/>
        <a:lstStyle/>
        <a:p>
          <a:r>
            <a:rPr lang="en-US" dirty="0"/>
            <a:t>A responsible employee witnesses sexual harassment or violence</a:t>
          </a:r>
        </a:p>
      </dgm:t>
    </dgm:pt>
    <dgm:pt modelId="{474B25F0-823E-4C0A-B446-84E7C0F69630}" type="parTrans" cxnId="{8BBB2AED-1046-4E5A-B02A-27F4B9885A5C}">
      <dgm:prSet/>
      <dgm:spPr/>
      <dgm:t>
        <a:bodyPr/>
        <a:lstStyle/>
        <a:p>
          <a:endParaRPr lang="en-US"/>
        </a:p>
      </dgm:t>
    </dgm:pt>
    <dgm:pt modelId="{6CFEADE5-1EA2-4883-BE59-730355D03B79}" type="sibTrans" cxnId="{8BBB2AED-1046-4E5A-B02A-27F4B9885A5C}">
      <dgm:prSet/>
      <dgm:spPr/>
      <dgm:t>
        <a:bodyPr/>
        <a:lstStyle/>
        <a:p>
          <a:endParaRPr lang="en-US"/>
        </a:p>
      </dgm:t>
    </dgm:pt>
    <dgm:pt modelId="{DCA95660-6877-4533-B4DF-4B4930CB7320}">
      <dgm:prSet phldrT="[Text]"/>
      <dgm:spPr>
        <a:solidFill>
          <a:srgbClr val="FFC000"/>
        </a:solidFill>
      </dgm:spPr>
      <dgm:t>
        <a:bodyPr/>
        <a:lstStyle/>
        <a:p>
          <a:r>
            <a:rPr lang="en-US" dirty="0"/>
            <a:t>An individual makes a report to a responsible employee</a:t>
          </a:r>
        </a:p>
      </dgm:t>
    </dgm:pt>
    <dgm:pt modelId="{B1BEDDD6-6A25-4184-8CD4-5BD53FEB79F6}" type="parTrans" cxnId="{4581BE26-BB3E-48B3-8B69-7C81AB735E96}">
      <dgm:prSet/>
      <dgm:spPr/>
      <dgm:t>
        <a:bodyPr/>
        <a:lstStyle/>
        <a:p>
          <a:endParaRPr lang="en-US"/>
        </a:p>
      </dgm:t>
    </dgm:pt>
    <dgm:pt modelId="{E1E3D9F7-6897-4F0D-8861-416815DA5723}" type="sibTrans" cxnId="{4581BE26-BB3E-48B3-8B69-7C81AB735E96}">
      <dgm:prSet/>
      <dgm:spPr/>
      <dgm:t>
        <a:bodyPr/>
        <a:lstStyle/>
        <a:p>
          <a:endParaRPr lang="en-US"/>
        </a:p>
      </dgm:t>
    </dgm:pt>
    <dgm:pt modelId="{CCE03B83-04EB-4091-AE44-34A5A1CD28C4}">
      <dgm:prSet phldrT="[Text]"/>
      <dgm:spPr>
        <a:solidFill>
          <a:srgbClr val="FFC000"/>
        </a:solidFill>
      </dgm:spPr>
      <dgm:t>
        <a:bodyPr/>
        <a:lstStyle/>
        <a:p>
          <a:r>
            <a:rPr lang="en-US" dirty="0"/>
            <a:t>A responsible employee receives indirect notice from news media, online postings, or another employee</a:t>
          </a:r>
        </a:p>
      </dgm:t>
    </dgm:pt>
    <dgm:pt modelId="{BE120724-4C75-4876-9282-5D1730F39720}" type="parTrans" cxnId="{90147DCF-9DAC-47F5-A81F-C9051FB779C5}">
      <dgm:prSet/>
      <dgm:spPr/>
      <dgm:t>
        <a:bodyPr/>
        <a:lstStyle/>
        <a:p>
          <a:endParaRPr lang="en-US"/>
        </a:p>
      </dgm:t>
    </dgm:pt>
    <dgm:pt modelId="{7FBCF62B-574E-4640-953A-4A82CD085A6A}" type="sibTrans" cxnId="{90147DCF-9DAC-47F5-A81F-C9051FB779C5}">
      <dgm:prSet/>
      <dgm:spPr/>
      <dgm:t>
        <a:bodyPr/>
        <a:lstStyle/>
        <a:p>
          <a:endParaRPr lang="en-US"/>
        </a:p>
      </dgm:t>
    </dgm:pt>
    <dgm:pt modelId="{CF249DBB-2B40-45C8-B1CD-7E04012C5F41}" type="pres">
      <dgm:prSet presAssocID="{7ECD7317-273A-4C5B-B3E0-52833D008CEF}" presName="Name0" presStyleCnt="0">
        <dgm:presLayoutVars>
          <dgm:chPref val="1"/>
          <dgm:dir/>
          <dgm:animOne val="branch"/>
          <dgm:animLvl val="lvl"/>
          <dgm:resizeHandles/>
        </dgm:presLayoutVars>
      </dgm:prSet>
      <dgm:spPr/>
    </dgm:pt>
    <dgm:pt modelId="{2530F687-06B0-4918-B704-E8994C84ECE7}" type="pres">
      <dgm:prSet presAssocID="{AF72F085-3F59-499F-B3D3-523854C5EA8B}" presName="vertOne" presStyleCnt="0"/>
      <dgm:spPr/>
    </dgm:pt>
    <dgm:pt modelId="{6A65BE74-0979-4720-8188-B420C6699EDA}" type="pres">
      <dgm:prSet presAssocID="{AF72F085-3F59-499F-B3D3-523854C5EA8B}" presName="txOne" presStyleLbl="node0" presStyleIdx="0" presStyleCnt="1">
        <dgm:presLayoutVars>
          <dgm:chPref val="3"/>
        </dgm:presLayoutVars>
      </dgm:prSet>
      <dgm:spPr/>
    </dgm:pt>
    <dgm:pt modelId="{2E3A98F6-B874-4C73-9EF7-3D4229EB14B3}" type="pres">
      <dgm:prSet presAssocID="{AF72F085-3F59-499F-B3D3-523854C5EA8B}" presName="parTransOne" presStyleCnt="0"/>
      <dgm:spPr/>
    </dgm:pt>
    <dgm:pt modelId="{C8C9253B-49BD-4025-BA5A-CB20E3F52A4E}" type="pres">
      <dgm:prSet presAssocID="{AF72F085-3F59-499F-B3D3-523854C5EA8B}" presName="horzOne" presStyleCnt="0"/>
      <dgm:spPr/>
    </dgm:pt>
    <dgm:pt modelId="{3F260202-D2DB-40B5-B711-341B1E506161}" type="pres">
      <dgm:prSet presAssocID="{4F1BC17F-138E-4606-881C-29975BD98368}" presName="vertTwo" presStyleCnt="0"/>
      <dgm:spPr/>
    </dgm:pt>
    <dgm:pt modelId="{9480BBEE-E480-4359-A5BD-14FBD5C904EB}" type="pres">
      <dgm:prSet presAssocID="{4F1BC17F-138E-4606-881C-29975BD98368}" presName="txTwo" presStyleLbl="node2" presStyleIdx="0" presStyleCnt="2">
        <dgm:presLayoutVars>
          <dgm:chPref val="3"/>
        </dgm:presLayoutVars>
      </dgm:prSet>
      <dgm:spPr/>
    </dgm:pt>
    <dgm:pt modelId="{7BC96497-C8A8-40DA-A169-F00B0454C638}" type="pres">
      <dgm:prSet presAssocID="{4F1BC17F-138E-4606-881C-29975BD98368}" presName="parTransTwo" presStyleCnt="0"/>
      <dgm:spPr/>
    </dgm:pt>
    <dgm:pt modelId="{99C58177-FD0E-4EE8-A08C-4CB1E596F18C}" type="pres">
      <dgm:prSet presAssocID="{4F1BC17F-138E-4606-881C-29975BD98368}" presName="horzTwo" presStyleCnt="0"/>
      <dgm:spPr/>
    </dgm:pt>
    <dgm:pt modelId="{E3705692-962C-4DE9-97AC-40455F9AF5DA}" type="pres">
      <dgm:prSet presAssocID="{5687004D-4868-4EDB-9EDA-03D52986F86C}" presName="vertThree" presStyleCnt="0"/>
      <dgm:spPr/>
    </dgm:pt>
    <dgm:pt modelId="{C8B73857-55A1-40E6-B6A6-A12AA6D85F20}" type="pres">
      <dgm:prSet presAssocID="{5687004D-4868-4EDB-9EDA-03D52986F86C}" presName="txThree" presStyleLbl="node3" presStyleIdx="0" presStyleCnt="2">
        <dgm:presLayoutVars>
          <dgm:chPref val="3"/>
        </dgm:presLayoutVars>
      </dgm:prSet>
      <dgm:spPr/>
    </dgm:pt>
    <dgm:pt modelId="{D7638D17-3FFB-4825-880D-804D1E57ED28}" type="pres">
      <dgm:prSet presAssocID="{5687004D-4868-4EDB-9EDA-03D52986F86C}" presName="horzThree" presStyleCnt="0"/>
      <dgm:spPr/>
    </dgm:pt>
    <dgm:pt modelId="{EFD3F68A-B244-481C-8389-7AC6A7972D31}" type="pres">
      <dgm:prSet presAssocID="{0454C9F9-9496-4348-B0E8-629343B79F1A}" presName="sibSpaceTwo" presStyleCnt="0"/>
      <dgm:spPr/>
    </dgm:pt>
    <dgm:pt modelId="{FD81CAD7-63BD-46C7-ADBD-26DB760DBC9D}" type="pres">
      <dgm:prSet presAssocID="{DCA95660-6877-4533-B4DF-4B4930CB7320}" presName="vertTwo" presStyleCnt="0"/>
      <dgm:spPr/>
    </dgm:pt>
    <dgm:pt modelId="{0A922BFA-DD2A-4E07-96D8-3C028A65E76C}" type="pres">
      <dgm:prSet presAssocID="{DCA95660-6877-4533-B4DF-4B4930CB7320}" presName="txTwo" presStyleLbl="node2" presStyleIdx="1" presStyleCnt="2">
        <dgm:presLayoutVars>
          <dgm:chPref val="3"/>
        </dgm:presLayoutVars>
      </dgm:prSet>
      <dgm:spPr/>
    </dgm:pt>
    <dgm:pt modelId="{767E4576-C179-479C-B9F8-9949B5FEF0AD}" type="pres">
      <dgm:prSet presAssocID="{DCA95660-6877-4533-B4DF-4B4930CB7320}" presName="parTransTwo" presStyleCnt="0"/>
      <dgm:spPr/>
    </dgm:pt>
    <dgm:pt modelId="{153BF7B1-C7BB-4A0A-837F-F1C22C809E75}" type="pres">
      <dgm:prSet presAssocID="{DCA95660-6877-4533-B4DF-4B4930CB7320}" presName="horzTwo" presStyleCnt="0"/>
      <dgm:spPr/>
    </dgm:pt>
    <dgm:pt modelId="{2676889C-1999-4A4D-8329-410D8DC1EA50}" type="pres">
      <dgm:prSet presAssocID="{CCE03B83-04EB-4091-AE44-34A5A1CD28C4}" presName="vertThree" presStyleCnt="0"/>
      <dgm:spPr/>
    </dgm:pt>
    <dgm:pt modelId="{E5E5FFA4-1D77-4BFB-9B71-6678CCB3F25F}" type="pres">
      <dgm:prSet presAssocID="{CCE03B83-04EB-4091-AE44-34A5A1CD28C4}" presName="txThree" presStyleLbl="node3" presStyleIdx="1" presStyleCnt="2">
        <dgm:presLayoutVars>
          <dgm:chPref val="3"/>
        </dgm:presLayoutVars>
      </dgm:prSet>
      <dgm:spPr/>
    </dgm:pt>
    <dgm:pt modelId="{608205A9-88AB-467D-944B-E4C9EFF6814D}" type="pres">
      <dgm:prSet presAssocID="{CCE03B83-04EB-4091-AE44-34A5A1CD28C4}" presName="horzThree" presStyleCnt="0"/>
      <dgm:spPr/>
    </dgm:pt>
  </dgm:ptLst>
  <dgm:cxnLst>
    <dgm:cxn modelId="{4581BE26-BB3E-48B3-8B69-7C81AB735E96}" srcId="{AF72F085-3F59-499F-B3D3-523854C5EA8B}" destId="{DCA95660-6877-4533-B4DF-4B4930CB7320}" srcOrd="1" destOrd="0" parTransId="{B1BEDDD6-6A25-4184-8CD4-5BD53FEB79F6}" sibTransId="{E1E3D9F7-6897-4F0D-8861-416815DA5723}"/>
    <dgm:cxn modelId="{AA9B6770-3B88-44F7-A220-65DA432D69F3}" type="presOf" srcId="{7ECD7317-273A-4C5B-B3E0-52833D008CEF}" destId="{CF249DBB-2B40-45C8-B1CD-7E04012C5F41}" srcOrd="0" destOrd="0" presId="urn:microsoft.com/office/officeart/2005/8/layout/hierarchy4"/>
    <dgm:cxn modelId="{9FE8087D-682B-4F07-96D6-51718BA2BD11}" srcId="{AF72F085-3F59-499F-B3D3-523854C5EA8B}" destId="{4F1BC17F-138E-4606-881C-29975BD98368}" srcOrd="0" destOrd="0" parTransId="{0951E760-A28F-4126-A5CB-D1F7B4EE6B87}" sibTransId="{0454C9F9-9496-4348-B0E8-629343B79F1A}"/>
    <dgm:cxn modelId="{BE1330C6-67CB-4FF5-BD45-92D415B89AAA}" type="presOf" srcId="{CCE03B83-04EB-4091-AE44-34A5A1CD28C4}" destId="{E5E5FFA4-1D77-4BFB-9B71-6678CCB3F25F}" srcOrd="0" destOrd="0" presId="urn:microsoft.com/office/officeart/2005/8/layout/hierarchy4"/>
    <dgm:cxn modelId="{90147DCF-9DAC-47F5-A81F-C9051FB779C5}" srcId="{DCA95660-6877-4533-B4DF-4B4930CB7320}" destId="{CCE03B83-04EB-4091-AE44-34A5A1CD28C4}" srcOrd="0" destOrd="0" parTransId="{BE120724-4C75-4876-9282-5D1730F39720}" sibTransId="{7FBCF62B-574E-4640-953A-4A82CD085A6A}"/>
    <dgm:cxn modelId="{FE651BD0-F9B2-4B61-9CED-40973CA3C8AD}" type="presOf" srcId="{DCA95660-6877-4533-B4DF-4B4930CB7320}" destId="{0A922BFA-DD2A-4E07-96D8-3C028A65E76C}" srcOrd="0" destOrd="0" presId="urn:microsoft.com/office/officeart/2005/8/layout/hierarchy4"/>
    <dgm:cxn modelId="{797672DA-734B-4082-9BFD-E63381C3E7FD}" type="presOf" srcId="{4F1BC17F-138E-4606-881C-29975BD98368}" destId="{9480BBEE-E480-4359-A5BD-14FBD5C904EB}" srcOrd="0" destOrd="0" presId="urn:microsoft.com/office/officeart/2005/8/layout/hierarchy4"/>
    <dgm:cxn modelId="{C1F84FE0-F891-473E-8FFE-0FD156C68DEE}" type="presOf" srcId="{AF72F085-3F59-499F-B3D3-523854C5EA8B}" destId="{6A65BE74-0979-4720-8188-B420C6699EDA}" srcOrd="0" destOrd="0" presId="urn:microsoft.com/office/officeart/2005/8/layout/hierarchy4"/>
    <dgm:cxn modelId="{8BBB2AED-1046-4E5A-B02A-27F4B9885A5C}" srcId="{4F1BC17F-138E-4606-881C-29975BD98368}" destId="{5687004D-4868-4EDB-9EDA-03D52986F86C}" srcOrd="0" destOrd="0" parTransId="{474B25F0-823E-4C0A-B446-84E7C0F69630}" sibTransId="{6CFEADE5-1EA2-4883-BE59-730355D03B79}"/>
    <dgm:cxn modelId="{572BA5EE-D9C2-443C-A773-DD293667BBF0}" srcId="{7ECD7317-273A-4C5B-B3E0-52833D008CEF}" destId="{AF72F085-3F59-499F-B3D3-523854C5EA8B}" srcOrd="0" destOrd="0" parTransId="{03B41C76-64B5-4F2F-912E-7A8D42C1D5EF}" sibTransId="{8DC191A1-10B7-4507-9F75-A0B92B03BE73}"/>
    <dgm:cxn modelId="{09D5A3F1-89E6-4282-B2B2-BFDD4161BF9E}" type="presOf" srcId="{5687004D-4868-4EDB-9EDA-03D52986F86C}" destId="{C8B73857-55A1-40E6-B6A6-A12AA6D85F20}" srcOrd="0" destOrd="0" presId="urn:microsoft.com/office/officeart/2005/8/layout/hierarchy4"/>
    <dgm:cxn modelId="{8BF75EC3-DA4C-4C95-AE5C-67B6C46982DA}" type="presParOf" srcId="{CF249DBB-2B40-45C8-B1CD-7E04012C5F41}" destId="{2530F687-06B0-4918-B704-E8994C84ECE7}" srcOrd="0" destOrd="0" presId="urn:microsoft.com/office/officeart/2005/8/layout/hierarchy4"/>
    <dgm:cxn modelId="{6FF9AE40-A0B6-4ED7-80B4-598AC7DB68EF}" type="presParOf" srcId="{2530F687-06B0-4918-B704-E8994C84ECE7}" destId="{6A65BE74-0979-4720-8188-B420C6699EDA}" srcOrd="0" destOrd="0" presId="urn:microsoft.com/office/officeart/2005/8/layout/hierarchy4"/>
    <dgm:cxn modelId="{BC69058A-98E0-416B-83DC-10290AF1748D}" type="presParOf" srcId="{2530F687-06B0-4918-B704-E8994C84ECE7}" destId="{2E3A98F6-B874-4C73-9EF7-3D4229EB14B3}" srcOrd="1" destOrd="0" presId="urn:microsoft.com/office/officeart/2005/8/layout/hierarchy4"/>
    <dgm:cxn modelId="{12357629-0D5B-4E9E-94AE-5B0629B847ED}" type="presParOf" srcId="{2530F687-06B0-4918-B704-E8994C84ECE7}" destId="{C8C9253B-49BD-4025-BA5A-CB20E3F52A4E}" srcOrd="2" destOrd="0" presId="urn:microsoft.com/office/officeart/2005/8/layout/hierarchy4"/>
    <dgm:cxn modelId="{0DA348BF-A74A-41C3-A538-7AB7D6086071}" type="presParOf" srcId="{C8C9253B-49BD-4025-BA5A-CB20E3F52A4E}" destId="{3F260202-D2DB-40B5-B711-341B1E506161}" srcOrd="0" destOrd="0" presId="urn:microsoft.com/office/officeart/2005/8/layout/hierarchy4"/>
    <dgm:cxn modelId="{FB1A6FD4-120A-47AC-89F4-D883E7068608}" type="presParOf" srcId="{3F260202-D2DB-40B5-B711-341B1E506161}" destId="{9480BBEE-E480-4359-A5BD-14FBD5C904EB}" srcOrd="0" destOrd="0" presId="urn:microsoft.com/office/officeart/2005/8/layout/hierarchy4"/>
    <dgm:cxn modelId="{89F5D4A4-49FB-4628-A99E-953294AC2BF3}" type="presParOf" srcId="{3F260202-D2DB-40B5-B711-341B1E506161}" destId="{7BC96497-C8A8-40DA-A169-F00B0454C638}" srcOrd="1" destOrd="0" presId="urn:microsoft.com/office/officeart/2005/8/layout/hierarchy4"/>
    <dgm:cxn modelId="{42F5A2C5-1C35-46E0-8D1A-0A005E07582B}" type="presParOf" srcId="{3F260202-D2DB-40B5-B711-341B1E506161}" destId="{99C58177-FD0E-4EE8-A08C-4CB1E596F18C}" srcOrd="2" destOrd="0" presId="urn:microsoft.com/office/officeart/2005/8/layout/hierarchy4"/>
    <dgm:cxn modelId="{0C4F7A8E-9AE7-4573-989C-5F12620E03A6}" type="presParOf" srcId="{99C58177-FD0E-4EE8-A08C-4CB1E596F18C}" destId="{E3705692-962C-4DE9-97AC-40455F9AF5DA}" srcOrd="0" destOrd="0" presId="urn:microsoft.com/office/officeart/2005/8/layout/hierarchy4"/>
    <dgm:cxn modelId="{BFD2C905-FE37-410A-B697-1009751B1CDA}" type="presParOf" srcId="{E3705692-962C-4DE9-97AC-40455F9AF5DA}" destId="{C8B73857-55A1-40E6-B6A6-A12AA6D85F20}" srcOrd="0" destOrd="0" presId="urn:microsoft.com/office/officeart/2005/8/layout/hierarchy4"/>
    <dgm:cxn modelId="{070DD1C1-0FDD-4CB8-ABAA-9101D0D9A332}" type="presParOf" srcId="{E3705692-962C-4DE9-97AC-40455F9AF5DA}" destId="{D7638D17-3FFB-4825-880D-804D1E57ED28}" srcOrd="1" destOrd="0" presId="urn:microsoft.com/office/officeart/2005/8/layout/hierarchy4"/>
    <dgm:cxn modelId="{E4510902-8C25-4311-A130-B6B8CB4AAA3C}" type="presParOf" srcId="{C8C9253B-49BD-4025-BA5A-CB20E3F52A4E}" destId="{EFD3F68A-B244-481C-8389-7AC6A7972D31}" srcOrd="1" destOrd="0" presId="urn:microsoft.com/office/officeart/2005/8/layout/hierarchy4"/>
    <dgm:cxn modelId="{8AD3B10C-1B54-483D-A6F5-9FD0C5B758C3}" type="presParOf" srcId="{C8C9253B-49BD-4025-BA5A-CB20E3F52A4E}" destId="{FD81CAD7-63BD-46C7-ADBD-26DB760DBC9D}" srcOrd="2" destOrd="0" presId="urn:microsoft.com/office/officeart/2005/8/layout/hierarchy4"/>
    <dgm:cxn modelId="{DCBEF5F0-C5CC-4ECF-A5DE-DA809DA27CFE}" type="presParOf" srcId="{FD81CAD7-63BD-46C7-ADBD-26DB760DBC9D}" destId="{0A922BFA-DD2A-4E07-96D8-3C028A65E76C}" srcOrd="0" destOrd="0" presId="urn:microsoft.com/office/officeart/2005/8/layout/hierarchy4"/>
    <dgm:cxn modelId="{C916EF00-7FFF-4340-926D-FDB7390108D5}" type="presParOf" srcId="{FD81CAD7-63BD-46C7-ADBD-26DB760DBC9D}" destId="{767E4576-C179-479C-B9F8-9949B5FEF0AD}" srcOrd="1" destOrd="0" presId="urn:microsoft.com/office/officeart/2005/8/layout/hierarchy4"/>
    <dgm:cxn modelId="{A02F4502-9745-4AFC-A73E-C61E4E58F5A0}" type="presParOf" srcId="{FD81CAD7-63BD-46C7-ADBD-26DB760DBC9D}" destId="{153BF7B1-C7BB-4A0A-837F-F1C22C809E75}" srcOrd="2" destOrd="0" presId="urn:microsoft.com/office/officeart/2005/8/layout/hierarchy4"/>
    <dgm:cxn modelId="{85AB5F4D-C1AC-4011-9A3A-964A74C719BF}" type="presParOf" srcId="{153BF7B1-C7BB-4A0A-837F-F1C22C809E75}" destId="{2676889C-1999-4A4D-8329-410D8DC1EA50}" srcOrd="0" destOrd="0" presId="urn:microsoft.com/office/officeart/2005/8/layout/hierarchy4"/>
    <dgm:cxn modelId="{049B9E82-097C-43C1-B03C-5645BE9388A7}" type="presParOf" srcId="{2676889C-1999-4A4D-8329-410D8DC1EA50}" destId="{E5E5FFA4-1D77-4BFB-9B71-6678CCB3F25F}" srcOrd="0" destOrd="0" presId="urn:microsoft.com/office/officeart/2005/8/layout/hierarchy4"/>
    <dgm:cxn modelId="{20A1C607-4087-4B07-B5D2-D91EDEC27CB5}" type="presParOf" srcId="{2676889C-1999-4A4D-8329-410D8DC1EA50}" destId="{608205A9-88AB-467D-944B-E4C9EFF6814D}" srcOrd="1" destOrd="0" presId="urn:microsoft.com/office/officeart/2005/8/layout/hierarchy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0945DBF-44F0-4020-9B33-7AE4E895CE56}" type="doc">
      <dgm:prSet loTypeId="urn:microsoft.com/office/officeart/2005/8/layout/hierarchy3" loCatId="list" qsTypeId="urn:microsoft.com/office/officeart/2005/8/quickstyle/simple1" qsCatId="simple" csTypeId="urn:microsoft.com/office/officeart/2005/8/colors/accent1_2" csCatId="accent1" phldr="0"/>
      <dgm:spPr/>
      <dgm:t>
        <a:bodyPr/>
        <a:lstStyle/>
        <a:p>
          <a:endParaRPr lang="en-US"/>
        </a:p>
      </dgm:t>
    </dgm:pt>
    <dgm:pt modelId="{8C458605-6310-48EC-8CC4-DD4B5623C8B7}" type="pres">
      <dgm:prSet presAssocID="{C0945DBF-44F0-4020-9B33-7AE4E895CE56}" presName="diagram" presStyleCnt="0">
        <dgm:presLayoutVars>
          <dgm:chPref val="1"/>
          <dgm:dir/>
          <dgm:animOne val="branch"/>
          <dgm:animLvl val="lvl"/>
          <dgm:resizeHandles/>
        </dgm:presLayoutVars>
      </dgm:prSet>
      <dgm:spPr/>
    </dgm:pt>
  </dgm:ptLst>
  <dgm:cxnLst>
    <dgm:cxn modelId="{07BA889B-C6F6-4EB7-811C-98BDB888A84F}" type="presOf" srcId="{C0945DBF-44F0-4020-9B33-7AE4E895CE56}" destId="{8C458605-6310-48EC-8CC4-DD4B5623C8B7}" srcOrd="0"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ECD7317-273A-4C5B-B3E0-52833D008CEF}"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n-US"/>
        </a:p>
      </dgm:t>
    </dgm:pt>
    <dgm:pt modelId="{CF249DBB-2B40-45C8-B1CD-7E04012C5F41}" type="pres">
      <dgm:prSet presAssocID="{7ECD7317-273A-4C5B-B3E0-52833D008CEF}" presName="Name0" presStyleCnt="0">
        <dgm:presLayoutVars>
          <dgm:chPref val="1"/>
          <dgm:dir/>
          <dgm:animOne val="branch"/>
          <dgm:animLvl val="lvl"/>
          <dgm:resizeHandles/>
        </dgm:presLayoutVars>
      </dgm:prSet>
      <dgm:spPr/>
    </dgm:pt>
  </dgm:ptLst>
  <dgm:cxnLst>
    <dgm:cxn modelId="{A3BA7C0E-2439-47AF-8D43-607FCB257192}" type="presOf" srcId="{7ECD7317-273A-4C5B-B3E0-52833D008CEF}" destId="{CF249DBB-2B40-45C8-B1CD-7E04012C5F41}" srcOrd="0" destOrd="0" presId="urn:microsoft.com/office/officeart/2005/8/layout/hierarchy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99B9F3F-499A-4D15-ABE1-3DF02408311B}"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26D439B1-A455-4245-8B13-F962615A8CC3}">
      <dgm:prSet phldrT="[Text]"/>
      <dgm:spPr>
        <a:solidFill>
          <a:srgbClr val="FFC000"/>
        </a:solidFill>
      </dgm:spPr>
      <dgm:t>
        <a:bodyPr/>
        <a:lstStyle/>
        <a:p>
          <a:r>
            <a:rPr lang="en-US" dirty="0"/>
            <a:t>Victims have the right not to make a report to anyone</a:t>
          </a:r>
        </a:p>
      </dgm:t>
    </dgm:pt>
    <dgm:pt modelId="{4C4CDC55-5CEB-42BD-9C98-D11407560B4B}" type="parTrans" cxnId="{0F4CD80E-6237-4E61-BDB0-FFB60F9F7966}">
      <dgm:prSet/>
      <dgm:spPr/>
      <dgm:t>
        <a:bodyPr/>
        <a:lstStyle/>
        <a:p>
          <a:endParaRPr lang="en-US"/>
        </a:p>
      </dgm:t>
    </dgm:pt>
    <dgm:pt modelId="{572811D7-9E78-4E41-A577-302716EED961}" type="sibTrans" cxnId="{0F4CD80E-6237-4E61-BDB0-FFB60F9F7966}">
      <dgm:prSet/>
      <dgm:spPr/>
      <dgm:t>
        <a:bodyPr/>
        <a:lstStyle/>
        <a:p>
          <a:endParaRPr lang="en-US"/>
        </a:p>
      </dgm:t>
    </dgm:pt>
    <dgm:pt modelId="{B01E5AA0-D9F5-489F-A6F9-C43DA71FA13C}">
      <dgm:prSet phldrT="[Text]"/>
      <dgm:spPr>
        <a:solidFill>
          <a:srgbClr val="FFC000"/>
        </a:solidFill>
      </dgm:spPr>
      <dgm:t>
        <a:bodyPr/>
        <a:lstStyle/>
        <a:p>
          <a:r>
            <a:rPr lang="en-US" dirty="0"/>
            <a:t>But TJC strongly encourages victims to seek medical attention, counseling, and support</a:t>
          </a:r>
        </a:p>
      </dgm:t>
    </dgm:pt>
    <dgm:pt modelId="{41B732FB-EC26-4915-A550-F9078519708F}" type="parTrans" cxnId="{1D2A899B-B5AA-430B-9AB1-C08EC65D5FCE}">
      <dgm:prSet/>
      <dgm:spPr/>
      <dgm:t>
        <a:bodyPr/>
        <a:lstStyle/>
        <a:p>
          <a:endParaRPr lang="en-US"/>
        </a:p>
      </dgm:t>
    </dgm:pt>
    <dgm:pt modelId="{7E81FD6A-7F53-4790-98E5-409B653940F8}" type="sibTrans" cxnId="{1D2A899B-B5AA-430B-9AB1-C08EC65D5FCE}">
      <dgm:prSet/>
      <dgm:spPr/>
      <dgm:t>
        <a:bodyPr/>
        <a:lstStyle/>
        <a:p>
          <a:endParaRPr lang="en-US"/>
        </a:p>
      </dgm:t>
    </dgm:pt>
    <dgm:pt modelId="{B5F5BBC6-9E47-464A-998E-AD636180A0A0}">
      <dgm:prSet phldrT="[Text]"/>
      <dgm:spPr>
        <a:solidFill>
          <a:srgbClr val="FFC000"/>
        </a:solidFill>
      </dgm:spPr>
      <dgm:t>
        <a:bodyPr/>
        <a:lstStyle/>
        <a:p>
          <a:r>
            <a:rPr lang="en-US" dirty="0"/>
            <a:t>Victims are always welcome to make a report at a later date, but delays in reporting tend to weaken the necessary evidence to determine whether the accused is found responsible for the prohibited conduct.</a:t>
          </a:r>
        </a:p>
      </dgm:t>
    </dgm:pt>
    <dgm:pt modelId="{4F484966-E15D-423F-8B7E-9A6DD999F127}" type="parTrans" cxnId="{5AD00F66-F347-412F-A041-590EEFCE5E26}">
      <dgm:prSet/>
      <dgm:spPr/>
      <dgm:t>
        <a:bodyPr/>
        <a:lstStyle/>
        <a:p>
          <a:endParaRPr lang="en-US"/>
        </a:p>
      </dgm:t>
    </dgm:pt>
    <dgm:pt modelId="{0F58EE6A-886A-4D85-B7EB-8F06E158D2BC}" type="sibTrans" cxnId="{5AD00F66-F347-412F-A041-590EEFCE5E26}">
      <dgm:prSet/>
      <dgm:spPr/>
      <dgm:t>
        <a:bodyPr/>
        <a:lstStyle/>
        <a:p>
          <a:endParaRPr lang="en-US"/>
        </a:p>
      </dgm:t>
    </dgm:pt>
    <dgm:pt modelId="{020FFE12-620D-4BF2-B909-62D8A8D968D7}" type="pres">
      <dgm:prSet presAssocID="{899B9F3F-499A-4D15-ABE1-3DF02408311B}" presName="outerComposite" presStyleCnt="0">
        <dgm:presLayoutVars>
          <dgm:chMax val="5"/>
          <dgm:dir/>
          <dgm:resizeHandles val="exact"/>
        </dgm:presLayoutVars>
      </dgm:prSet>
      <dgm:spPr/>
    </dgm:pt>
    <dgm:pt modelId="{A1ECF4FB-D066-47ED-BE5A-D4F5F0DD1753}" type="pres">
      <dgm:prSet presAssocID="{899B9F3F-499A-4D15-ABE1-3DF02408311B}" presName="dummyMaxCanvas" presStyleCnt="0">
        <dgm:presLayoutVars/>
      </dgm:prSet>
      <dgm:spPr/>
    </dgm:pt>
    <dgm:pt modelId="{FA3CB666-14D1-46BB-9F79-E151FE885D83}" type="pres">
      <dgm:prSet presAssocID="{899B9F3F-499A-4D15-ABE1-3DF02408311B}" presName="ThreeNodes_1" presStyleLbl="node1" presStyleIdx="0" presStyleCnt="3">
        <dgm:presLayoutVars>
          <dgm:bulletEnabled val="1"/>
        </dgm:presLayoutVars>
      </dgm:prSet>
      <dgm:spPr/>
    </dgm:pt>
    <dgm:pt modelId="{55E8D9BE-5409-4343-8E2E-F5DA3141ECA6}" type="pres">
      <dgm:prSet presAssocID="{899B9F3F-499A-4D15-ABE1-3DF02408311B}" presName="ThreeNodes_2" presStyleLbl="node1" presStyleIdx="1" presStyleCnt="3">
        <dgm:presLayoutVars>
          <dgm:bulletEnabled val="1"/>
        </dgm:presLayoutVars>
      </dgm:prSet>
      <dgm:spPr/>
    </dgm:pt>
    <dgm:pt modelId="{63970473-7CDA-46CC-828D-EA22D68A8C6D}" type="pres">
      <dgm:prSet presAssocID="{899B9F3F-499A-4D15-ABE1-3DF02408311B}" presName="ThreeNodes_3" presStyleLbl="node1" presStyleIdx="2" presStyleCnt="3">
        <dgm:presLayoutVars>
          <dgm:bulletEnabled val="1"/>
        </dgm:presLayoutVars>
      </dgm:prSet>
      <dgm:spPr/>
    </dgm:pt>
    <dgm:pt modelId="{13A3E3D7-76D6-40AB-964D-39FCB210ACBA}" type="pres">
      <dgm:prSet presAssocID="{899B9F3F-499A-4D15-ABE1-3DF02408311B}" presName="ThreeConn_1-2" presStyleLbl="fgAccFollowNode1" presStyleIdx="0" presStyleCnt="2">
        <dgm:presLayoutVars>
          <dgm:bulletEnabled val="1"/>
        </dgm:presLayoutVars>
      </dgm:prSet>
      <dgm:spPr/>
    </dgm:pt>
    <dgm:pt modelId="{62175228-4273-4FBF-92CA-0F532A63304B}" type="pres">
      <dgm:prSet presAssocID="{899B9F3F-499A-4D15-ABE1-3DF02408311B}" presName="ThreeConn_2-3" presStyleLbl="fgAccFollowNode1" presStyleIdx="1" presStyleCnt="2">
        <dgm:presLayoutVars>
          <dgm:bulletEnabled val="1"/>
        </dgm:presLayoutVars>
      </dgm:prSet>
      <dgm:spPr/>
    </dgm:pt>
    <dgm:pt modelId="{5C6F41FE-2414-41F8-9D2E-C93F6C520D4B}" type="pres">
      <dgm:prSet presAssocID="{899B9F3F-499A-4D15-ABE1-3DF02408311B}" presName="ThreeNodes_1_text" presStyleLbl="node1" presStyleIdx="2" presStyleCnt="3">
        <dgm:presLayoutVars>
          <dgm:bulletEnabled val="1"/>
        </dgm:presLayoutVars>
      </dgm:prSet>
      <dgm:spPr/>
    </dgm:pt>
    <dgm:pt modelId="{827AFA53-D165-4E15-AD30-011FC22E9669}" type="pres">
      <dgm:prSet presAssocID="{899B9F3F-499A-4D15-ABE1-3DF02408311B}" presName="ThreeNodes_2_text" presStyleLbl="node1" presStyleIdx="2" presStyleCnt="3">
        <dgm:presLayoutVars>
          <dgm:bulletEnabled val="1"/>
        </dgm:presLayoutVars>
      </dgm:prSet>
      <dgm:spPr/>
    </dgm:pt>
    <dgm:pt modelId="{6B784FCD-5DFE-477B-96EC-B33F680B4FF1}" type="pres">
      <dgm:prSet presAssocID="{899B9F3F-499A-4D15-ABE1-3DF02408311B}" presName="ThreeNodes_3_text" presStyleLbl="node1" presStyleIdx="2" presStyleCnt="3">
        <dgm:presLayoutVars>
          <dgm:bulletEnabled val="1"/>
        </dgm:presLayoutVars>
      </dgm:prSet>
      <dgm:spPr/>
    </dgm:pt>
  </dgm:ptLst>
  <dgm:cxnLst>
    <dgm:cxn modelId="{894F6A02-3ADD-476E-80AD-BE4103DEFB45}" type="presOf" srcId="{26D439B1-A455-4245-8B13-F962615A8CC3}" destId="{FA3CB666-14D1-46BB-9F79-E151FE885D83}" srcOrd="0" destOrd="0" presId="urn:microsoft.com/office/officeart/2005/8/layout/vProcess5"/>
    <dgm:cxn modelId="{52952B0E-D582-4B7F-B1A8-EAB33774487A}" type="presOf" srcId="{B5F5BBC6-9E47-464A-998E-AD636180A0A0}" destId="{63970473-7CDA-46CC-828D-EA22D68A8C6D}" srcOrd="0" destOrd="0" presId="urn:microsoft.com/office/officeart/2005/8/layout/vProcess5"/>
    <dgm:cxn modelId="{0F4CD80E-6237-4E61-BDB0-FFB60F9F7966}" srcId="{899B9F3F-499A-4D15-ABE1-3DF02408311B}" destId="{26D439B1-A455-4245-8B13-F962615A8CC3}" srcOrd="0" destOrd="0" parTransId="{4C4CDC55-5CEB-42BD-9C98-D11407560B4B}" sibTransId="{572811D7-9E78-4E41-A577-302716EED961}"/>
    <dgm:cxn modelId="{6C68B610-CA10-469B-9D5D-AEF03F19156E}" type="presOf" srcId="{B01E5AA0-D9F5-489F-A6F9-C43DA71FA13C}" destId="{827AFA53-D165-4E15-AD30-011FC22E9669}" srcOrd="1" destOrd="0" presId="urn:microsoft.com/office/officeart/2005/8/layout/vProcess5"/>
    <dgm:cxn modelId="{5AD00F66-F347-412F-A041-590EEFCE5E26}" srcId="{899B9F3F-499A-4D15-ABE1-3DF02408311B}" destId="{B5F5BBC6-9E47-464A-998E-AD636180A0A0}" srcOrd="2" destOrd="0" parTransId="{4F484966-E15D-423F-8B7E-9A6DD999F127}" sibTransId="{0F58EE6A-886A-4D85-B7EB-8F06E158D2BC}"/>
    <dgm:cxn modelId="{8FD41251-07A2-4BF2-AE68-5662245440D4}" type="presOf" srcId="{26D439B1-A455-4245-8B13-F962615A8CC3}" destId="{5C6F41FE-2414-41F8-9D2E-C93F6C520D4B}" srcOrd="1" destOrd="0" presId="urn:microsoft.com/office/officeart/2005/8/layout/vProcess5"/>
    <dgm:cxn modelId="{EC33DA78-D62F-4DCE-8D0F-3C73A4BD0F1C}" type="presOf" srcId="{B01E5AA0-D9F5-489F-A6F9-C43DA71FA13C}" destId="{55E8D9BE-5409-4343-8E2E-F5DA3141ECA6}" srcOrd="0" destOrd="0" presId="urn:microsoft.com/office/officeart/2005/8/layout/vProcess5"/>
    <dgm:cxn modelId="{1D2A899B-B5AA-430B-9AB1-C08EC65D5FCE}" srcId="{899B9F3F-499A-4D15-ABE1-3DF02408311B}" destId="{B01E5AA0-D9F5-489F-A6F9-C43DA71FA13C}" srcOrd="1" destOrd="0" parTransId="{41B732FB-EC26-4915-A550-F9078519708F}" sibTransId="{7E81FD6A-7F53-4790-98E5-409B653940F8}"/>
    <dgm:cxn modelId="{48317BA8-D218-40B3-BD27-91ADB174E353}" type="presOf" srcId="{7E81FD6A-7F53-4790-98E5-409B653940F8}" destId="{62175228-4273-4FBF-92CA-0F532A63304B}" srcOrd="0" destOrd="0" presId="urn:microsoft.com/office/officeart/2005/8/layout/vProcess5"/>
    <dgm:cxn modelId="{BBA0E1E1-4C37-4514-8513-6AA3287CA83D}" type="presOf" srcId="{899B9F3F-499A-4D15-ABE1-3DF02408311B}" destId="{020FFE12-620D-4BF2-B909-62D8A8D968D7}" srcOrd="0" destOrd="0" presId="urn:microsoft.com/office/officeart/2005/8/layout/vProcess5"/>
    <dgm:cxn modelId="{1CFFA6F4-8A9D-4E15-985C-4955684702D5}" type="presOf" srcId="{572811D7-9E78-4E41-A577-302716EED961}" destId="{13A3E3D7-76D6-40AB-964D-39FCB210ACBA}" srcOrd="0" destOrd="0" presId="urn:microsoft.com/office/officeart/2005/8/layout/vProcess5"/>
    <dgm:cxn modelId="{194E4BF8-3F67-48C0-8865-1003CEB77F81}" type="presOf" srcId="{B5F5BBC6-9E47-464A-998E-AD636180A0A0}" destId="{6B784FCD-5DFE-477B-96EC-B33F680B4FF1}" srcOrd="1" destOrd="0" presId="urn:microsoft.com/office/officeart/2005/8/layout/vProcess5"/>
    <dgm:cxn modelId="{8854C1CB-1975-4FBA-8CF5-EFCCD971AB24}" type="presParOf" srcId="{020FFE12-620D-4BF2-B909-62D8A8D968D7}" destId="{A1ECF4FB-D066-47ED-BE5A-D4F5F0DD1753}" srcOrd="0" destOrd="0" presId="urn:microsoft.com/office/officeart/2005/8/layout/vProcess5"/>
    <dgm:cxn modelId="{35A916FB-A29D-4AEA-A1B8-0EC888D3B3BE}" type="presParOf" srcId="{020FFE12-620D-4BF2-B909-62D8A8D968D7}" destId="{FA3CB666-14D1-46BB-9F79-E151FE885D83}" srcOrd="1" destOrd="0" presId="urn:microsoft.com/office/officeart/2005/8/layout/vProcess5"/>
    <dgm:cxn modelId="{616657DA-32D6-4B16-B3BC-D429A193BF4E}" type="presParOf" srcId="{020FFE12-620D-4BF2-B909-62D8A8D968D7}" destId="{55E8D9BE-5409-4343-8E2E-F5DA3141ECA6}" srcOrd="2" destOrd="0" presId="urn:microsoft.com/office/officeart/2005/8/layout/vProcess5"/>
    <dgm:cxn modelId="{53FFAD63-442E-408D-9CC0-402EDAEB43AB}" type="presParOf" srcId="{020FFE12-620D-4BF2-B909-62D8A8D968D7}" destId="{63970473-7CDA-46CC-828D-EA22D68A8C6D}" srcOrd="3" destOrd="0" presId="urn:microsoft.com/office/officeart/2005/8/layout/vProcess5"/>
    <dgm:cxn modelId="{BD7D63BF-A52D-4821-8FE5-CEA686C211C3}" type="presParOf" srcId="{020FFE12-620D-4BF2-B909-62D8A8D968D7}" destId="{13A3E3D7-76D6-40AB-964D-39FCB210ACBA}" srcOrd="4" destOrd="0" presId="urn:microsoft.com/office/officeart/2005/8/layout/vProcess5"/>
    <dgm:cxn modelId="{4A2E3E0D-D195-43FA-B3F8-06733FB84300}" type="presParOf" srcId="{020FFE12-620D-4BF2-B909-62D8A8D968D7}" destId="{62175228-4273-4FBF-92CA-0F532A63304B}" srcOrd="5" destOrd="0" presId="urn:microsoft.com/office/officeart/2005/8/layout/vProcess5"/>
    <dgm:cxn modelId="{F2AFC057-39A5-40DF-A2CF-19AF0C4EA1D4}" type="presParOf" srcId="{020FFE12-620D-4BF2-B909-62D8A8D968D7}" destId="{5C6F41FE-2414-41F8-9D2E-C93F6C520D4B}" srcOrd="6" destOrd="0" presId="urn:microsoft.com/office/officeart/2005/8/layout/vProcess5"/>
    <dgm:cxn modelId="{5BDEB14F-83BD-427E-BED4-3BA713035DE8}" type="presParOf" srcId="{020FFE12-620D-4BF2-B909-62D8A8D968D7}" destId="{827AFA53-D165-4E15-AD30-011FC22E9669}" srcOrd="7" destOrd="0" presId="urn:microsoft.com/office/officeart/2005/8/layout/vProcess5"/>
    <dgm:cxn modelId="{3D30E0E0-B828-41C9-9A03-7F3785EFA290}" type="presParOf" srcId="{020FFE12-620D-4BF2-B909-62D8A8D968D7}" destId="{6B784FCD-5DFE-477B-96EC-B33F680B4FF1}"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9CD5A2F-1899-43C5-A621-5A47D5154F3D}"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en-US"/>
        </a:p>
      </dgm:t>
    </dgm:pt>
    <dgm:pt modelId="{E8BA54B8-B3CE-4C39-9AB4-D8D9C4B3C272}">
      <dgm:prSet phldrT="[Text]"/>
      <dgm:spPr/>
      <dgm:t>
        <a:bodyPr/>
        <a:lstStyle/>
        <a:p>
          <a:r>
            <a:rPr lang="en-US" dirty="0"/>
            <a:t>Campus Reporting</a:t>
          </a:r>
        </a:p>
      </dgm:t>
    </dgm:pt>
    <dgm:pt modelId="{265CE6AD-C26A-48F7-AF91-0FB88EC6C075}" type="parTrans" cxnId="{A5423794-BE5A-47FE-B53B-027734846C49}">
      <dgm:prSet/>
      <dgm:spPr/>
      <dgm:t>
        <a:bodyPr/>
        <a:lstStyle/>
        <a:p>
          <a:endParaRPr lang="en-US"/>
        </a:p>
      </dgm:t>
    </dgm:pt>
    <dgm:pt modelId="{8C67852F-3C52-4BCB-9CC8-6A30D05D1A17}" type="sibTrans" cxnId="{A5423794-BE5A-47FE-B53B-027734846C49}">
      <dgm:prSet/>
      <dgm:spPr/>
      <dgm:t>
        <a:bodyPr/>
        <a:lstStyle/>
        <a:p>
          <a:endParaRPr lang="en-US"/>
        </a:p>
      </dgm:t>
    </dgm:pt>
    <dgm:pt modelId="{D33596E3-E561-4D4F-8086-F1A39D8754E7}">
      <dgm:prSet phldrT="[Text]"/>
      <dgm:spPr/>
      <dgm:t>
        <a:bodyPr/>
        <a:lstStyle/>
        <a:p>
          <a:r>
            <a:rPr lang="en-US" dirty="0"/>
            <a:t>Title IX Coordinator, Campus Safety</a:t>
          </a:r>
        </a:p>
      </dgm:t>
    </dgm:pt>
    <dgm:pt modelId="{CBA36A3C-9ED2-44B2-8D6B-16B5F0076CE3}" type="parTrans" cxnId="{71FD4BDD-E139-450B-B921-CBA9950AFBCE}">
      <dgm:prSet/>
      <dgm:spPr/>
      <dgm:t>
        <a:bodyPr/>
        <a:lstStyle/>
        <a:p>
          <a:endParaRPr lang="en-US"/>
        </a:p>
      </dgm:t>
    </dgm:pt>
    <dgm:pt modelId="{B55FEC80-E344-44DF-8C3D-28F7BDD4EFC7}" type="sibTrans" cxnId="{71FD4BDD-E139-450B-B921-CBA9950AFBCE}">
      <dgm:prSet/>
      <dgm:spPr/>
      <dgm:t>
        <a:bodyPr/>
        <a:lstStyle/>
        <a:p>
          <a:endParaRPr lang="en-US"/>
        </a:p>
      </dgm:t>
    </dgm:pt>
    <dgm:pt modelId="{8E692C5B-2F7E-4341-BA2B-9E7514A6B689}">
      <dgm:prSet phldrT="[Text]"/>
      <dgm:spPr/>
      <dgm:t>
        <a:bodyPr/>
        <a:lstStyle/>
        <a:p>
          <a:r>
            <a:rPr lang="en-US" dirty="0"/>
            <a:t>Other Responsible Employees</a:t>
          </a:r>
        </a:p>
      </dgm:t>
    </dgm:pt>
    <dgm:pt modelId="{3896E0F9-55A3-499F-804C-39342463690C}" type="parTrans" cxnId="{B2AD4E69-0D64-4C01-9AF5-FD39889F1417}">
      <dgm:prSet/>
      <dgm:spPr/>
      <dgm:t>
        <a:bodyPr/>
        <a:lstStyle/>
        <a:p>
          <a:endParaRPr lang="en-US"/>
        </a:p>
      </dgm:t>
    </dgm:pt>
    <dgm:pt modelId="{33CD732F-58E2-4663-866C-C22847F8C082}" type="sibTrans" cxnId="{B2AD4E69-0D64-4C01-9AF5-FD39889F1417}">
      <dgm:prSet/>
      <dgm:spPr/>
      <dgm:t>
        <a:bodyPr/>
        <a:lstStyle/>
        <a:p>
          <a:endParaRPr lang="en-US"/>
        </a:p>
      </dgm:t>
    </dgm:pt>
    <dgm:pt modelId="{E6DF73BC-7ED7-407E-8D06-373300E9A796}">
      <dgm:prSet phldrT="[Text]"/>
      <dgm:spPr/>
      <dgm:t>
        <a:bodyPr/>
        <a:lstStyle/>
        <a:p>
          <a:r>
            <a:rPr lang="en-US" dirty="0"/>
            <a:t>Criminal Reporting</a:t>
          </a:r>
        </a:p>
      </dgm:t>
    </dgm:pt>
    <dgm:pt modelId="{48EBAD1C-1B10-49BE-9C4C-2F98E66F93F7}" type="parTrans" cxnId="{F3A7216B-52CD-42E6-8CCA-8BB45A1FBF6A}">
      <dgm:prSet/>
      <dgm:spPr/>
      <dgm:t>
        <a:bodyPr/>
        <a:lstStyle/>
        <a:p>
          <a:endParaRPr lang="en-US"/>
        </a:p>
      </dgm:t>
    </dgm:pt>
    <dgm:pt modelId="{BBEBAB24-9817-4CBC-B043-2278BCDB1127}" type="sibTrans" cxnId="{F3A7216B-52CD-42E6-8CCA-8BB45A1FBF6A}">
      <dgm:prSet/>
      <dgm:spPr/>
      <dgm:t>
        <a:bodyPr/>
        <a:lstStyle/>
        <a:p>
          <a:endParaRPr lang="en-US"/>
        </a:p>
      </dgm:t>
    </dgm:pt>
    <dgm:pt modelId="{2438A4A0-918A-4A0A-B615-632EB2C3E641}">
      <dgm:prSet phldrT="[Text]"/>
      <dgm:spPr/>
      <dgm:t>
        <a:bodyPr/>
        <a:lstStyle/>
        <a:p>
          <a:r>
            <a:rPr lang="en-US" dirty="0"/>
            <a:t>Campus Safety or Local Police</a:t>
          </a:r>
        </a:p>
      </dgm:t>
    </dgm:pt>
    <dgm:pt modelId="{AA8558F7-D33E-49E0-BC0F-37302106264F}" type="parTrans" cxnId="{F86A3E4F-0949-4371-B8DA-0A537A2DCDAA}">
      <dgm:prSet/>
      <dgm:spPr/>
      <dgm:t>
        <a:bodyPr/>
        <a:lstStyle/>
        <a:p>
          <a:endParaRPr lang="en-US"/>
        </a:p>
      </dgm:t>
    </dgm:pt>
    <dgm:pt modelId="{46FF1750-343A-4F4D-AFE5-5CC6F0581296}" type="sibTrans" cxnId="{F86A3E4F-0949-4371-B8DA-0A537A2DCDAA}">
      <dgm:prSet/>
      <dgm:spPr/>
      <dgm:t>
        <a:bodyPr/>
        <a:lstStyle/>
        <a:p>
          <a:endParaRPr lang="en-US"/>
        </a:p>
      </dgm:t>
    </dgm:pt>
    <dgm:pt modelId="{816F87B1-F30C-4C5F-94C1-20DBFF98D4D2}">
      <dgm:prSet phldrT="[Text]"/>
      <dgm:spPr/>
      <dgm:t>
        <a:bodyPr/>
        <a:lstStyle/>
        <a:p>
          <a:r>
            <a:rPr lang="en-US" dirty="0"/>
            <a:t>Victims are never required to report to the police. If the victim chooses to report TJC will assist.</a:t>
          </a:r>
        </a:p>
      </dgm:t>
    </dgm:pt>
    <dgm:pt modelId="{12AF4E12-B27A-4416-A89A-4A9D5AAAD1A6}" type="parTrans" cxnId="{626DBFB2-319C-4F0D-B8AA-F3546B34D78F}">
      <dgm:prSet/>
      <dgm:spPr/>
      <dgm:t>
        <a:bodyPr/>
        <a:lstStyle/>
        <a:p>
          <a:endParaRPr lang="en-US"/>
        </a:p>
      </dgm:t>
    </dgm:pt>
    <dgm:pt modelId="{EB2C54D3-6A1B-4F19-A79B-2B0D21C702EE}" type="sibTrans" cxnId="{626DBFB2-319C-4F0D-B8AA-F3546B34D78F}">
      <dgm:prSet/>
      <dgm:spPr/>
      <dgm:t>
        <a:bodyPr/>
        <a:lstStyle/>
        <a:p>
          <a:endParaRPr lang="en-US"/>
        </a:p>
      </dgm:t>
    </dgm:pt>
    <dgm:pt modelId="{6FEF5D8E-7E07-4560-A9F5-34BF2EFB1631}" type="pres">
      <dgm:prSet presAssocID="{B9CD5A2F-1899-43C5-A621-5A47D5154F3D}" presName="diagram" presStyleCnt="0">
        <dgm:presLayoutVars>
          <dgm:chPref val="1"/>
          <dgm:dir/>
          <dgm:animOne val="branch"/>
          <dgm:animLvl val="lvl"/>
          <dgm:resizeHandles/>
        </dgm:presLayoutVars>
      </dgm:prSet>
      <dgm:spPr/>
    </dgm:pt>
    <dgm:pt modelId="{45596807-D3E1-4E1E-BF2E-79588C20B81E}" type="pres">
      <dgm:prSet presAssocID="{E8BA54B8-B3CE-4C39-9AB4-D8D9C4B3C272}" presName="root" presStyleCnt="0"/>
      <dgm:spPr/>
    </dgm:pt>
    <dgm:pt modelId="{614F6A58-87C1-48C7-A55F-527F619F2D44}" type="pres">
      <dgm:prSet presAssocID="{E8BA54B8-B3CE-4C39-9AB4-D8D9C4B3C272}" presName="rootComposite" presStyleCnt="0"/>
      <dgm:spPr/>
    </dgm:pt>
    <dgm:pt modelId="{7DFE9AB6-DE54-4E3E-82DA-9DAFCB66241B}" type="pres">
      <dgm:prSet presAssocID="{E8BA54B8-B3CE-4C39-9AB4-D8D9C4B3C272}" presName="rootText" presStyleLbl="node1" presStyleIdx="0" presStyleCnt="2"/>
      <dgm:spPr/>
    </dgm:pt>
    <dgm:pt modelId="{A5064DC9-DB04-49C0-9FFE-0A39BFF7E87D}" type="pres">
      <dgm:prSet presAssocID="{E8BA54B8-B3CE-4C39-9AB4-D8D9C4B3C272}" presName="rootConnector" presStyleLbl="node1" presStyleIdx="0" presStyleCnt="2"/>
      <dgm:spPr/>
    </dgm:pt>
    <dgm:pt modelId="{0F8E0B15-5559-42C2-AABB-5AEF5C2EE293}" type="pres">
      <dgm:prSet presAssocID="{E8BA54B8-B3CE-4C39-9AB4-D8D9C4B3C272}" presName="childShape" presStyleCnt="0"/>
      <dgm:spPr/>
    </dgm:pt>
    <dgm:pt modelId="{BE371C42-6BDB-4B75-B69B-35241AD81930}" type="pres">
      <dgm:prSet presAssocID="{CBA36A3C-9ED2-44B2-8D6B-16B5F0076CE3}" presName="Name13" presStyleLbl="parChTrans1D2" presStyleIdx="0" presStyleCnt="4"/>
      <dgm:spPr/>
    </dgm:pt>
    <dgm:pt modelId="{A87CAB64-195C-492A-B8F5-4EB05FD73E88}" type="pres">
      <dgm:prSet presAssocID="{D33596E3-E561-4D4F-8086-F1A39D8754E7}" presName="childText" presStyleLbl="bgAcc1" presStyleIdx="0" presStyleCnt="4">
        <dgm:presLayoutVars>
          <dgm:bulletEnabled val="1"/>
        </dgm:presLayoutVars>
      </dgm:prSet>
      <dgm:spPr/>
    </dgm:pt>
    <dgm:pt modelId="{D279761F-965E-4E59-BD5A-2CBF340E4D1E}" type="pres">
      <dgm:prSet presAssocID="{3896E0F9-55A3-499F-804C-39342463690C}" presName="Name13" presStyleLbl="parChTrans1D2" presStyleIdx="1" presStyleCnt="4"/>
      <dgm:spPr/>
    </dgm:pt>
    <dgm:pt modelId="{C69EC61B-E5AA-4624-983E-8BB467F2A7AB}" type="pres">
      <dgm:prSet presAssocID="{8E692C5B-2F7E-4341-BA2B-9E7514A6B689}" presName="childText" presStyleLbl="bgAcc1" presStyleIdx="1" presStyleCnt="4">
        <dgm:presLayoutVars>
          <dgm:bulletEnabled val="1"/>
        </dgm:presLayoutVars>
      </dgm:prSet>
      <dgm:spPr/>
    </dgm:pt>
    <dgm:pt modelId="{8220ECC7-2585-4CA7-B2B9-8A8DE053D220}" type="pres">
      <dgm:prSet presAssocID="{E6DF73BC-7ED7-407E-8D06-373300E9A796}" presName="root" presStyleCnt="0"/>
      <dgm:spPr/>
    </dgm:pt>
    <dgm:pt modelId="{36AC0F84-E9D5-4ACC-A675-950CD9A4F839}" type="pres">
      <dgm:prSet presAssocID="{E6DF73BC-7ED7-407E-8D06-373300E9A796}" presName="rootComposite" presStyleCnt="0"/>
      <dgm:spPr/>
    </dgm:pt>
    <dgm:pt modelId="{CD060604-F950-4AB4-B42D-509C68BDD5AE}" type="pres">
      <dgm:prSet presAssocID="{E6DF73BC-7ED7-407E-8D06-373300E9A796}" presName="rootText" presStyleLbl="node1" presStyleIdx="1" presStyleCnt="2"/>
      <dgm:spPr/>
    </dgm:pt>
    <dgm:pt modelId="{4C2D6DE0-2B17-4939-BC9F-530614A1041A}" type="pres">
      <dgm:prSet presAssocID="{E6DF73BC-7ED7-407E-8D06-373300E9A796}" presName="rootConnector" presStyleLbl="node1" presStyleIdx="1" presStyleCnt="2"/>
      <dgm:spPr/>
    </dgm:pt>
    <dgm:pt modelId="{AF596910-6A57-43BC-B63C-50579AAC7225}" type="pres">
      <dgm:prSet presAssocID="{E6DF73BC-7ED7-407E-8D06-373300E9A796}" presName="childShape" presStyleCnt="0"/>
      <dgm:spPr/>
    </dgm:pt>
    <dgm:pt modelId="{710B2FED-0095-4FA2-B2B2-C6107EFE1ABF}" type="pres">
      <dgm:prSet presAssocID="{AA8558F7-D33E-49E0-BC0F-37302106264F}" presName="Name13" presStyleLbl="parChTrans1D2" presStyleIdx="2" presStyleCnt="4"/>
      <dgm:spPr/>
    </dgm:pt>
    <dgm:pt modelId="{E14C95EC-4DF2-445E-B02D-719D3BA28F7F}" type="pres">
      <dgm:prSet presAssocID="{2438A4A0-918A-4A0A-B615-632EB2C3E641}" presName="childText" presStyleLbl="bgAcc1" presStyleIdx="2" presStyleCnt="4">
        <dgm:presLayoutVars>
          <dgm:bulletEnabled val="1"/>
        </dgm:presLayoutVars>
      </dgm:prSet>
      <dgm:spPr/>
    </dgm:pt>
    <dgm:pt modelId="{39627C55-8D62-440A-8334-6EF6BE430088}" type="pres">
      <dgm:prSet presAssocID="{12AF4E12-B27A-4416-A89A-4A9D5AAAD1A6}" presName="Name13" presStyleLbl="parChTrans1D2" presStyleIdx="3" presStyleCnt="4"/>
      <dgm:spPr/>
    </dgm:pt>
    <dgm:pt modelId="{CBE5F31C-FE7C-43A3-BDBD-6AEB9A6DDE6D}" type="pres">
      <dgm:prSet presAssocID="{816F87B1-F30C-4C5F-94C1-20DBFF98D4D2}" presName="childText" presStyleLbl="bgAcc1" presStyleIdx="3" presStyleCnt="4">
        <dgm:presLayoutVars>
          <dgm:bulletEnabled val="1"/>
        </dgm:presLayoutVars>
      </dgm:prSet>
      <dgm:spPr/>
    </dgm:pt>
  </dgm:ptLst>
  <dgm:cxnLst>
    <dgm:cxn modelId="{56408D01-8457-4B49-B558-9740D81874C1}" type="presOf" srcId="{D33596E3-E561-4D4F-8086-F1A39D8754E7}" destId="{A87CAB64-195C-492A-B8F5-4EB05FD73E88}" srcOrd="0" destOrd="0" presId="urn:microsoft.com/office/officeart/2005/8/layout/hierarchy3"/>
    <dgm:cxn modelId="{D5599804-3594-4EF4-A446-B2E098A9A8BB}" type="presOf" srcId="{E6DF73BC-7ED7-407E-8D06-373300E9A796}" destId="{CD060604-F950-4AB4-B42D-509C68BDD5AE}" srcOrd="0" destOrd="0" presId="urn:microsoft.com/office/officeart/2005/8/layout/hierarchy3"/>
    <dgm:cxn modelId="{1B80A715-AC77-4D9D-B4E1-B520B43FA18F}" type="presOf" srcId="{E8BA54B8-B3CE-4C39-9AB4-D8D9C4B3C272}" destId="{7DFE9AB6-DE54-4E3E-82DA-9DAFCB66241B}" srcOrd="0" destOrd="0" presId="urn:microsoft.com/office/officeart/2005/8/layout/hierarchy3"/>
    <dgm:cxn modelId="{34EC5025-664C-4A7C-9106-7519B6B18C15}" type="presOf" srcId="{CBA36A3C-9ED2-44B2-8D6B-16B5F0076CE3}" destId="{BE371C42-6BDB-4B75-B69B-35241AD81930}" srcOrd="0" destOrd="0" presId="urn:microsoft.com/office/officeart/2005/8/layout/hierarchy3"/>
    <dgm:cxn modelId="{77D80C5E-FBCA-477D-A7D3-016399A41F76}" type="presOf" srcId="{3896E0F9-55A3-499F-804C-39342463690C}" destId="{D279761F-965E-4E59-BD5A-2CBF340E4D1E}" srcOrd="0" destOrd="0" presId="urn:microsoft.com/office/officeart/2005/8/layout/hierarchy3"/>
    <dgm:cxn modelId="{51C2F341-FEDC-46E5-BC99-83C12C232628}" type="presOf" srcId="{816F87B1-F30C-4C5F-94C1-20DBFF98D4D2}" destId="{CBE5F31C-FE7C-43A3-BDBD-6AEB9A6DDE6D}" srcOrd="0" destOrd="0" presId="urn:microsoft.com/office/officeart/2005/8/layout/hierarchy3"/>
    <dgm:cxn modelId="{B2AD4E69-0D64-4C01-9AF5-FD39889F1417}" srcId="{E8BA54B8-B3CE-4C39-9AB4-D8D9C4B3C272}" destId="{8E692C5B-2F7E-4341-BA2B-9E7514A6B689}" srcOrd="1" destOrd="0" parTransId="{3896E0F9-55A3-499F-804C-39342463690C}" sibTransId="{33CD732F-58E2-4663-866C-C22847F8C082}"/>
    <dgm:cxn modelId="{F3A7216B-52CD-42E6-8CCA-8BB45A1FBF6A}" srcId="{B9CD5A2F-1899-43C5-A621-5A47D5154F3D}" destId="{E6DF73BC-7ED7-407E-8D06-373300E9A796}" srcOrd="1" destOrd="0" parTransId="{48EBAD1C-1B10-49BE-9C4C-2F98E66F93F7}" sibTransId="{BBEBAB24-9817-4CBC-B043-2278BCDB1127}"/>
    <dgm:cxn modelId="{F86A3E4F-0949-4371-B8DA-0A537A2DCDAA}" srcId="{E6DF73BC-7ED7-407E-8D06-373300E9A796}" destId="{2438A4A0-918A-4A0A-B615-632EB2C3E641}" srcOrd="0" destOrd="0" parTransId="{AA8558F7-D33E-49E0-BC0F-37302106264F}" sibTransId="{46FF1750-343A-4F4D-AFE5-5CC6F0581296}"/>
    <dgm:cxn modelId="{2AB99C6F-6464-4081-9C36-C76FBFE0406B}" type="presOf" srcId="{2438A4A0-918A-4A0A-B615-632EB2C3E641}" destId="{E14C95EC-4DF2-445E-B02D-719D3BA28F7F}" srcOrd="0" destOrd="0" presId="urn:microsoft.com/office/officeart/2005/8/layout/hierarchy3"/>
    <dgm:cxn modelId="{320BDD78-0030-4EF8-8A94-850618C6680A}" type="presOf" srcId="{AA8558F7-D33E-49E0-BC0F-37302106264F}" destId="{710B2FED-0095-4FA2-B2B2-C6107EFE1ABF}" srcOrd="0" destOrd="0" presId="urn:microsoft.com/office/officeart/2005/8/layout/hierarchy3"/>
    <dgm:cxn modelId="{D7BD8C86-9F38-4691-81AA-65101FF0C1C0}" type="presOf" srcId="{B9CD5A2F-1899-43C5-A621-5A47D5154F3D}" destId="{6FEF5D8E-7E07-4560-A9F5-34BF2EFB1631}" srcOrd="0" destOrd="0" presId="urn:microsoft.com/office/officeart/2005/8/layout/hierarchy3"/>
    <dgm:cxn modelId="{A5423794-BE5A-47FE-B53B-027734846C49}" srcId="{B9CD5A2F-1899-43C5-A621-5A47D5154F3D}" destId="{E8BA54B8-B3CE-4C39-9AB4-D8D9C4B3C272}" srcOrd="0" destOrd="0" parTransId="{265CE6AD-C26A-48F7-AF91-0FB88EC6C075}" sibTransId="{8C67852F-3C52-4BCB-9CC8-6A30D05D1A17}"/>
    <dgm:cxn modelId="{5EE5D99A-A888-4FB1-A817-4A3B2D4DC948}" type="presOf" srcId="{E6DF73BC-7ED7-407E-8D06-373300E9A796}" destId="{4C2D6DE0-2B17-4939-BC9F-530614A1041A}" srcOrd="1" destOrd="0" presId="urn:microsoft.com/office/officeart/2005/8/layout/hierarchy3"/>
    <dgm:cxn modelId="{626DBFB2-319C-4F0D-B8AA-F3546B34D78F}" srcId="{E6DF73BC-7ED7-407E-8D06-373300E9A796}" destId="{816F87B1-F30C-4C5F-94C1-20DBFF98D4D2}" srcOrd="1" destOrd="0" parTransId="{12AF4E12-B27A-4416-A89A-4A9D5AAAD1A6}" sibTransId="{EB2C54D3-6A1B-4F19-A79B-2B0D21C702EE}"/>
    <dgm:cxn modelId="{38B86CB5-48BD-4D84-9E19-F284BE72D213}" type="presOf" srcId="{8E692C5B-2F7E-4341-BA2B-9E7514A6B689}" destId="{C69EC61B-E5AA-4624-983E-8BB467F2A7AB}" srcOrd="0" destOrd="0" presId="urn:microsoft.com/office/officeart/2005/8/layout/hierarchy3"/>
    <dgm:cxn modelId="{FCFD95B5-53EA-4AED-9D97-384E9349F909}" type="presOf" srcId="{12AF4E12-B27A-4416-A89A-4A9D5AAAD1A6}" destId="{39627C55-8D62-440A-8334-6EF6BE430088}" srcOrd="0" destOrd="0" presId="urn:microsoft.com/office/officeart/2005/8/layout/hierarchy3"/>
    <dgm:cxn modelId="{14CAD5C7-0919-454E-BA0C-A22D780C1D71}" type="presOf" srcId="{E8BA54B8-B3CE-4C39-9AB4-D8D9C4B3C272}" destId="{A5064DC9-DB04-49C0-9FFE-0A39BFF7E87D}" srcOrd="1" destOrd="0" presId="urn:microsoft.com/office/officeart/2005/8/layout/hierarchy3"/>
    <dgm:cxn modelId="{71FD4BDD-E139-450B-B921-CBA9950AFBCE}" srcId="{E8BA54B8-B3CE-4C39-9AB4-D8D9C4B3C272}" destId="{D33596E3-E561-4D4F-8086-F1A39D8754E7}" srcOrd="0" destOrd="0" parTransId="{CBA36A3C-9ED2-44B2-8D6B-16B5F0076CE3}" sibTransId="{B55FEC80-E344-44DF-8C3D-28F7BDD4EFC7}"/>
    <dgm:cxn modelId="{ABFAB716-5495-43D5-8DAA-2587BF1D615C}" type="presParOf" srcId="{6FEF5D8E-7E07-4560-A9F5-34BF2EFB1631}" destId="{45596807-D3E1-4E1E-BF2E-79588C20B81E}" srcOrd="0" destOrd="0" presId="urn:microsoft.com/office/officeart/2005/8/layout/hierarchy3"/>
    <dgm:cxn modelId="{4D19335E-C28E-4095-AA34-B926500ECB7A}" type="presParOf" srcId="{45596807-D3E1-4E1E-BF2E-79588C20B81E}" destId="{614F6A58-87C1-48C7-A55F-527F619F2D44}" srcOrd="0" destOrd="0" presId="urn:microsoft.com/office/officeart/2005/8/layout/hierarchy3"/>
    <dgm:cxn modelId="{3CE4A2BA-7C97-40F3-B3DB-7EB55266D199}" type="presParOf" srcId="{614F6A58-87C1-48C7-A55F-527F619F2D44}" destId="{7DFE9AB6-DE54-4E3E-82DA-9DAFCB66241B}" srcOrd="0" destOrd="0" presId="urn:microsoft.com/office/officeart/2005/8/layout/hierarchy3"/>
    <dgm:cxn modelId="{E2114C01-EC2B-4B5F-A50E-DBC0BE7BA9F9}" type="presParOf" srcId="{614F6A58-87C1-48C7-A55F-527F619F2D44}" destId="{A5064DC9-DB04-49C0-9FFE-0A39BFF7E87D}" srcOrd="1" destOrd="0" presId="urn:microsoft.com/office/officeart/2005/8/layout/hierarchy3"/>
    <dgm:cxn modelId="{4C751411-3A0D-4D1E-8F78-6B23F63F79E5}" type="presParOf" srcId="{45596807-D3E1-4E1E-BF2E-79588C20B81E}" destId="{0F8E0B15-5559-42C2-AABB-5AEF5C2EE293}" srcOrd="1" destOrd="0" presId="urn:microsoft.com/office/officeart/2005/8/layout/hierarchy3"/>
    <dgm:cxn modelId="{D9AFD3B1-0073-4035-BD27-FD18BFE7C8A2}" type="presParOf" srcId="{0F8E0B15-5559-42C2-AABB-5AEF5C2EE293}" destId="{BE371C42-6BDB-4B75-B69B-35241AD81930}" srcOrd="0" destOrd="0" presId="urn:microsoft.com/office/officeart/2005/8/layout/hierarchy3"/>
    <dgm:cxn modelId="{E8C0BEE5-608E-45F9-BEB6-91F36FC8AB27}" type="presParOf" srcId="{0F8E0B15-5559-42C2-AABB-5AEF5C2EE293}" destId="{A87CAB64-195C-492A-B8F5-4EB05FD73E88}" srcOrd="1" destOrd="0" presId="urn:microsoft.com/office/officeart/2005/8/layout/hierarchy3"/>
    <dgm:cxn modelId="{730A00E5-8197-433D-B93F-08C5D4593B0C}" type="presParOf" srcId="{0F8E0B15-5559-42C2-AABB-5AEF5C2EE293}" destId="{D279761F-965E-4E59-BD5A-2CBF340E4D1E}" srcOrd="2" destOrd="0" presId="urn:microsoft.com/office/officeart/2005/8/layout/hierarchy3"/>
    <dgm:cxn modelId="{47700772-3991-4D96-AD98-73D2090E6CA6}" type="presParOf" srcId="{0F8E0B15-5559-42C2-AABB-5AEF5C2EE293}" destId="{C69EC61B-E5AA-4624-983E-8BB467F2A7AB}" srcOrd="3" destOrd="0" presId="urn:microsoft.com/office/officeart/2005/8/layout/hierarchy3"/>
    <dgm:cxn modelId="{CC02F404-96E9-43F0-B63E-5C200CC82022}" type="presParOf" srcId="{6FEF5D8E-7E07-4560-A9F5-34BF2EFB1631}" destId="{8220ECC7-2585-4CA7-B2B9-8A8DE053D220}" srcOrd="1" destOrd="0" presId="urn:microsoft.com/office/officeart/2005/8/layout/hierarchy3"/>
    <dgm:cxn modelId="{3A22F217-26D5-49AD-9BF1-F393A279A727}" type="presParOf" srcId="{8220ECC7-2585-4CA7-B2B9-8A8DE053D220}" destId="{36AC0F84-E9D5-4ACC-A675-950CD9A4F839}" srcOrd="0" destOrd="0" presId="urn:microsoft.com/office/officeart/2005/8/layout/hierarchy3"/>
    <dgm:cxn modelId="{3971D733-3E16-4666-ACF2-63C1883AAEBC}" type="presParOf" srcId="{36AC0F84-E9D5-4ACC-A675-950CD9A4F839}" destId="{CD060604-F950-4AB4-B42D-509C68BDD5AE}" srcOrd="0" destOrd="0" presId="urn:microsoft.com/office/officeart/2005/8/layout/hierarchy3"/>
    <dgm:cxn modelId="{454B55EE-74C6-4428-8000-F9ED2DB4D35F}" type="presParOf" srcId="{36AC0F84-E9D5-4ACC-A675-950CD9A4F839}" destId="{4C2D6DE0-2B17-4939-BC9F-530614A1041A}" srcOrd="1" destOrd="0" presId="urn:microsoft.com/office/officeart/2005/8/layout/hierarchy3"/>
    <dgm:cxn modelId="{9ABBDC31-17FB-4359-9D8E-1AB54E985DE1}" type="presParOf" srcId="{8220ECC7-2585-4CA7-B2B9-8A8DE053D220}" destId="{AF596910-6A57-43BC-B63C-50579AAC7225}" srcOrd="1" destOrd="0" presId="urn:microsoft.com/office/officeart/2005/8/layout/hierarchy3"/>
    <dgm:cxn modelId="{26071D28-8DB8-44C5-9D22-17C29D8EE736}" type="presParOf" srcId="{AF596910-6A57-43BC-B63C-50579AAC7225}" destId="{710B2FED-0095-4FA2-B2B2-C6107EFE1ABF}" srcOrd="0" destOrd="0" presId="urn:microsoft.com/office/officeart/2005/8/layout/hierarchy3"/>
    <dgm:cxn modelId="{AA1542C8-A2CC-462F-8AFD-F5432CA4C0D3}" type="presParOf" srcId="{AF596910-6A57-43BC-B63C-50579AAC7225}" destId="{E14C95EC-4DF2-445E-B02D-719D3BA28F7F}" srcOrd="1" destOrd="0" presId="urn:microsoft.com/office/officeart/2005/8/layout/hierarchy3"/>
    <dgm:cxn modelId="{F613D0AD-D661-4587-AD97-0FBD43A8C7EA}" type="presParOf" srcId="{AF596910-6A57-43BC-B63C-50579AAC7225}" destId="{39627C55-8D62-440A-8334-6EF6BE430088}" srcOrd="2" destOrd="0" presId="urn:microsoft.com/office/officeart/2005/8/layout/hierarchy3"/>
    <dgm:cxn modelId="{21AA9005-635E-4343-B91E-09EE2950F257}" type="presParOf" srcId="{AF596910-6A57-43BC-B63C-50579AAC7225}" destId="{CBE5F31C-FE7C-43A3-BDBD-6AEB9A6DDE6D}"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D49E8B-CE36-43A5-823B-E3672D521609}">
      <dsp:nvSpPr>
        <dsp:cNvPr id="0" name=""/>
        <dsp:cNvSpPr/>
      </dsp:nvSpPr>
      <dsp:spPr>
        <a:xfrm>
          <a:off x="1413373" y="0"/>
          <a:ext cx="3382765" cy="3382716"/>
        </a:xfrm>
        <a:prstGeom prst="ellipse">
          <a:avLst/>
        </a:prstGeom>
        <a:solidFill>
          <a:srgbClr val="FFC0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Sex Based Discrimination</a:t>
          </a:r>
        </a:p>
      </dsp:txBody>
      <dsp:txXfrm>
        <a:off x="1908767" y="495387"/>
        <a:ext cx="2391977" cy="2391942"/>
      </dsp:txXfrm>
    </dsp:sp>
    <dsp:sp modelId="{BFDF3D8B-27D4-4618-B0DD-547F428DAE88}">
      <dsp:nvSpPr>
        <dsp:cNvPr id="0" name=""/>
        <dsp:cNvSpPr/>
      </dsp:nvSpPr>
      <dsp:spPr>
        <a:xfrm>
          <a:off x="3154512" y="2256084"/>
          <a:ext cx="3382765" cy="3382716"/>
        </a:xfrm>
        <a:prstGeom prst="ellipse">
          <a:avLst/>
        </a:prstGeom>
        <a:solidFill>
          <a:srgbClr val="FFC0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Sexual Harassment</a:t>
          </a:r>
        </a:p>
      </dsp:txBody>
      <dsp:txXfrm>
        <a:off x="3649906" y="2751471"/>
        <a:ext cx="2391977" cy="2391942"/>
      </dsp:txXfrm>
    </dsp:sp>
    <dsp:sp modelId="{10C58029-E3DF-4886-AECA-F35C24706D81}">
      <dsp:nvSpPr>
        <dsp:cNvPr id="0" name=""/>
        <dsp:cNvSpPr/>
      </dsp:nvSpPr>
      <dsp:spPr>
        <a:xfrm>
          <a:off x="4893592" y="0"/>
          <a:ext cx="3382765" cy="3382716"/>
        </a:xfrm>
        <a:prstGeom prst="ellipse">
          <a:avLst/>
        </a:prstGeom>
        <a:solidFill>
          <a:srgbClr val="FFC0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Rape, Sexual Assault and All Forms of Sexual Violence</a:t>
          </a:r>
        </a:p>
      </dsp:txBody>
      <dsp:txXfrm>
        <a:off x="5388986" y="495387"/>
        <a:ext cx="2391977" cy="239194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AE91B6-93D8-4D34-898C-8FDF72273087}">
      <dsp:nvSpPr>
        <dsp:cNvPr id="0" name=""/>
        <dsp:cNvSpPr/>
      </dsp:nvSpPr>
      <dsp:spPr>
        <a:xfrm>
          <a:off x="0" y="3476216"/>
          <a:ext cx="2572116" cy="1013233"/>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Governmental Reporting</a:t>
          </a:r>
        </a:p>
      </dsp:txBody>
      <dsp:txXfrm>
        <a:off x="376678" y="3624601"/>
        <a:ext cx="1818760" cy="716463"/>
      </dsp:txXfrm>
    </dsp:sp>
    <dsp:sp modelId="{C52432F7-4472-49E5-BCBF-B66922E834E4}">
      <dsp:nvSpPr>
        <dsp:cNvPr id="0" name=""/>
        <dsp:cNvSpPr/>
      </dsp:nvSpPr>
      <dsp:spPr>
        <a:xfrm rot="15177357">
          <a:off x="263661" y="2718068"/>
          <a:ext cx="1204684" cy="733053"/>
        </a:xfrm>
        <a:prstGeom prst="leftArrow">
          <a:avLst>
            <a:gd name="adj1" fmla="val 60000"/>
            <a:gd name="adj2" fmla="val 50000"/>
          </a:avLst>
        </a:prstGeom>
        <a:solidFill>
          <a:schemeClr val="bg1">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7815FFD3-E545-4438-A4DF-8C2C7E39A939}">
      <dsp:nvSpPr>
        <dsp:cNvPr id="0" name=""/>
        <dsp:cNvSpPr/>
      </dsp:nvSpPr>
      <dsp:spPr>
        <a:xfrm>
          <a:off x="177810" y="1422080"/>
          <a:ext cx="988155" cy="1114807"/>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US" sz="1700" kern="1200" dirty="0"/>
            <a:t>US DOE/OCR</a:t>
          </a:r>
        </a:p>
      </dsp:txBody>
      <dsp:txXfrm>
        <a:off x="206752" y="1451022"/>
        <a:ext cx="930271" cy="1056923"/>
      </dsp:txXfrm>
    </dsp:sp>
    <dsp:sp modelId="{09E320C0-2646-4D4C-A98E-71166F1C6F28}">
      <dsp:nvSpPr>
        <dsp:cNvPr id="0" name=""/>
        <dsp:cNvSpPr/>
      </dsp:nvSpPr>
      <dsp:spPr>
        <a:xfrm rot="17762939">
          <a:off x="1212437" y="2495508"/>
          <a:ext cx="1242913" cy="733053"/>
        </a:xfrm>
        <a:prstGeom prst="leftArrow">
          <a:avLst>
            <a:gd name="adj1" fmla="val 60000"/>
            <a:gd name="adj2" fmla="val 50000"/>
          </a:avLst>
        </a:prstGeom>
        <a:solidFill>
          <a:schemeClr val="bg1">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254B6714-88BF-4E8E-AFA3-3800B1FE4C01}">
      <dsp:nvSpPr>
        <dsp:cNvPr id="0" name=""/>
        <dsp:cNvSpPr/>
      </dsp:nvSpPr>
      <dsp:spPr>
        <a:xfrm>
          <a:off x="1761300" y="1804604"/>
          <a:ext cx="691000" cy="998203"/>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US" sz="1700" kern="1200" dirty="0"/>
            <a:t>US DOJ</a:t>
          </a:r>
        </a:p>
      </dsp:txBody>
      <dsp:txXfrm>
        <a:off x="1781539" y="1824843"/>
        <a:ext cx="650522" cy="95772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28ECDB-9B04-4876-BBBB-5D0842AC8FCC}">
      <dsp:nvSpPr>
        <dsp:cNvPr id="0" name=""/>
        <dsp:cNvSpPr/>
      </dsp:nvSpPr>
      <dsp:spPr>
        <a:xfrm>
          <a:off x="0" y="0"/>
          <a:ext cx="6995160" cy="1040844"/>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To promptly place</a:t>
          </a:r>
        </a:p>
      </dsp:txBody>
      <dsp:txXfrm>
        <a:off x="30485" y="30485"/>
        <a:ext cx="5872008" cy="979874"/>
      </dsp:txXfrm>
    </dsp:sp>
    <dsp:sp modelId="{28F79AE8-0CA7-44F9-B353-29AD2D9E1A64}">
      <dsp:nvSpPr>
        <dsp:cNvPr id="0" name=""/>
        <dsp:cNvSpPr/>
      </dsp:nvSpPr>
      <dsp:spPr>
        <a:xfrm>
          <a:off x="617219" y="1214318"/>
          <a:ext cx="6995160" cy="1040844"/>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Incidents of sexual and gender-based harassment, sexual violence, dating and domestic violence, stalking and related retaliation</a:t>
          </a:r>
        </a:p>
      </dsp:txBody>
      <dsp:txXfrm>
        <a:off x="647704" y="1244803"/>
        <a:ext cx="5640421" cy="979874"/>
      </dsp:txXfrm>
    </dsp:sp>
    <dsp:sp modelId="{E6EFB806-529F-4746-A678-8ADE3CD08700}">
      <dsp:nvSpPr>
        <dsp:cNvPr id="0" name=""/>
        <dsp:cNvSpPr/>
      </dsp:nvSpPr>
      <dsp:spPr>
        <a:xfrm>
          <a:off x="1234439" y="2428636"/>
          <a:ext cx="6995160" cy="1040844"/>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Into the hands of College personnel with the training and experience to handle them.</a:t>
          </a:r>
        </a:p>
      </dsp:txBody>
      <dsp:txXfrm>
        <a:off x="1264924" y="2459121"/>
        <a:ext cx="5640421" cy="979874"/>
      </dsp:txXfrm>
    </dsp:sp>
    <dsp:sp modelId="{5B742E04-DB38-4875-9A0E-393275DC43CB}">
      <dsp:nvSpPr>
        <dsp:cNvPr id="0" name=""/>
        <dsp:cNvSpPr/>
      </dsp:nvSpPr>
      <dsp:spPr>
        <a:xfrm>
          <a:off x="6318611" y="789306"/>
          <a:ext cx="676548" cy="676548"/>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6470834" y="789306"/>
        <a:ext cx="372102" cy="509102"/>
      </dsp:txXfrm>
    </dsp:sp>
    <dsp:sp modelId="{B1F03224-A44B-430E-87BC-102DF2C95CF1}">
      <dsp:nvSpPr>
        <dsp:cNvPr id="0" name=""/>
        <dsp:cNvSpPr/>
      </dsp:nvSpPr>
      <dsp:spPr>
        <a:xfrm>
          <a:off x="6935831" y="1996686"/>
          <a:ext cx="676548" cy="676548"/>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7088054" y="1996686"/>
        <a:ext cx="372102" cy="50910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C1DC74-0F86-4C74-BDC4-EB23D44A9AF9}">
      <dsp:nvSpPr>
        <dsp:cNvPr id="0" name=""/>
        <dsp:cNvSpPr/>
      </dsp:nvSpPr>
      <dsp:spPr>
        <a:xfrm rot="16200000">
          <a:off x="1190029" y="-1190029"/>
          <a:ext cx="1734740" cy="4114800"/>
        </a:xfrm>
        <a:prstGeom prst="round1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tx1"/>
              </a:solidFill>
            </a:rPr>
            <a:t>When any employee has reasonable cause to believe that a child 17 or younger is suffering from sexual abuse on campus or campus owned or controlled property, the employee must contact Campus Police</a:t>
          </a:r>
        </a:p>
      </dsp:txBody>
      <dsp:txXfrm rot="5400000">
        <a:off x="0" y="0"/>
        <a:ext cx="4114800" cy="1301055"/>
      </dsp:txXfrm>
    </dsp:sp>
    <dsp:sp modelId="{15B2AF61-0432-43A9-8E92-8E5F35231232}">
      <dsp:nvSpPr>
        <dsp:cNvPr id="0" name=""/>
        <dsp:cNvSpPr/>
      </dsp:nvSpPr>
      <dsp:spPr>
        <a:xfrm>
          <a:off x="4114800" y="0"/>
          <a:ext cx="4114800" cy="1734740"/>
        </a:xfrm>
        <a:prstGeom prst="round1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tx1"/>
              </a:solidFill>
            </a:rPr>
            <a:t>An employee may also directly contact law enforcement in cases of suspected abuse or neglect</a:t>
          </a:r>
        </a:p>
      </dsp:txBody>
      <dsp:txXfrm>
        <a:off x="4114800" y="0"/>
        <a:ext cx="4114800" cy="1301055"/>
      </dsp:txXfrm>
    </dsp:sp>
    <dsp:sp modelId="{4E2B446F-866B-4A2D-86D6-1268C7C5771F}">
      <dsp:nvSpPr>
        <dsp:cNvPr id="0" name=""/>
        <dsp:cNvSpPr/>
      </dsp:nvSpPr>
      <dsp:spPr>
        <a:xfrm rot="10800000">
          <a:off x="0" y="1734740"/>
          <a:ext cx="4114800" cy="1734740"/>
        </a:xfrm>
        <a:prstGeom prst="round1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tx1"/>
              </a:solidFill>
            </a:rPr>
            <a:t>If an employee has reasonable cause to believe that an elderly or disabled person is suffering injury from abuse on campus or campus owned or controlled property, the employee must contact Campus Police.</a:t>
          </a:r>
        </a:p>
      </dsp:txBody>
      <dsp:txXfrm rot="10800000">
        <a:off x="0" y="2168425"/>
        <a:ext cx="4114800" cy="1301055"/>
      </dsp:txXfrm>
    </dsp:sp>
    <dsp:sp modelId="{DEE3EC2D-AC8F-429D-B097-D0C46E9A6C01}">
      <dsp:nvSpPr>
        <dsp:cNvPr id="0" name=""/>
        <dsp:cNvSpPr/>
      </dsp:nvSpPr>
      <dsp:spPr>
        <a:xfrm rot="5400000">
          <a:off x="5304829" y="544710"/>
          <a:ext cx="1734740" cy="4114800"/>
        </a:xfrm>
        <a:prstGeom prst="round1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tx1"/>
              </a:solidFill>
            </a:rPr>
            <a:t>Campus Police, who in contact with other officials, shall contact the Department of Family and Protective Services and/or outside law enforcement.</a:t>
          </a:r>
        </a:p>
      </dsp:txBody>
      <dsp:txXfrm rot="-5400000">
        <a:off x="4114800" y="2168425"/>
        <a:ext cx="4114800" cy="1301055"/>
      </dsp:txXfrm>
    </dsp:sp>
    <dsp:sp modelId="{D4C3C139-A72F-4454-8D70-2528E45D8D23}">
      <dsp:nvSpPr>
        <dsp:cNvPr id="0" name=""/>
        <dsp:cNvSpPr/>
      </dsp:nvSpPr>
      <dsp:spPr>
        <a:xfrm>
          <a:off x="2880359" y="1301055"/>
          <a:ext cx="2468880" cy="867370"/>
        </a:xfrm>
        <a:prstGeom prst="round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bg1"/>
              </a:solidFill>
            </a:rPr>
            <a:t>Contact Campus Police</a:t>
          </a:r>
        </a:p>
      </dsp:txBody>
      <dsp:txXfrm>
        <a:off x="2922701" y="1343397"/>
        <a:ext cx="2384196" cy="7826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3D46E2-3321-4997-9D23-18D1F7553F65}">
      <dsp:nvSpPr>
        <dsp:cNvPr id="0" name=""/>
        <dsp:cNvSpPr/>
      </dsp:nvSpPr>
      <dsp:spPr>
        <a:xfrm>
          <a:off x="0" y="0"/>
          <a:ext cx="8483003" cy="1655922"/>
        </a:xfrm>
        <a:prstGeom prst="rect">
          <a:avLst/>
        </a:prstGeom>
        <a:solidFill>
          <a:srgbClr val="FFC000"/>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US" sz="6500" kern="1200" dirty="0"/>
            <a:t>Title IX Applies </a:t>
          </a:r>
        </a:p>
      </dsp:txBody>
      <dsp:txXfrm>
        <a:off x="0" y="0"/>
        <a:ext cx="8483003" cy="1655922"/>
      </dsp:txXfrm>
    </dsp:sp>
    <dsp:sp modelId="{1C55C2F4-1D08-4995-9E6D-463DD63E0E6C}">
      <dsp:nvSpPr>
        <dsp:cNvPr id="0" name=""/>
        <dsp:cNvSpPr/>
      </dsp:nvSpPr>
      <dsp:spPr>
        <a:xfrm>
          <a:off x="4142" y="1655922"/>
          <a:ext cx="2824906" cy="3477437"/>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TO EVERYONE</a:t>
          </a:r>
        </a:p>
        <a:p>
          <a:pPr marL="0" lvl="0" indent="0" algn="l" defTabSz="889000">
            <a:lnSpc>
              <a:spcPct val="90000"/>
            </a:lnSpc>
            <a:spcBef>
              <a:spcPct val="0"/>
            </a:spcBef>
            <a:spcAft>
              <a:spcPct val="35000"/>
            </a:spcAft>
            <a:buNone/>
          </a:pPr>
          <a:r>
            <a:rPr lang="en-US" sz="2000" kern="1200" dirty="0"/>
            <a:t>female, male and gender non-conforming students, faculty, staff, visitors, and, if there is an impact on access to educational programs or activities, third parties</a:t>
          </a:r>
        </a:p>
      </dsp:txBody>
      <dsp:txXfrm>
        <a:off x="4142" y="1655922"/>
        <a:ext cx="2824906" cy="3477437"/>
      </dsp:txXfrm>
    </dsp:sp>
    <dsp:sp modelId="{5F2D6C73-1C8F-481E-A008-E771FB903AE0}">
      <dsp:nvSpPr>
        <dsp:cNvPr id="0" name=""/>
        <dsp:cNvSpPr/>
      </dsp:nvSpPr>
      <dsp:spPr>
        <a:xfrm>
          <a:off x="2829048" y="1655922"/>
          <a:ext cx="2824906" cy="3477437"/>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BOTH ON AND OFF CAMPUS</a:t>
          </a:r>
        </a:p>
      </dsp:txBody>
      <dsp:txXfrm>
        <a:off x="2829048" y="1655922"/>
        <a:ext cx="2824906" cy="3477437"/>
      </dsp:txXfrm>
    </dsp:sp>
    <dsp:sp modelId="{46501B90-F925-49EB-8352-95E8016CE49D}">
      <dsp:nvSpPr>
        <dsp:cNvPr id="0" name=""/>
        <dsp:cNvSpPr/>
      </dsp:nvSpPr>
      <dsp:spPr>
        <a:xfrm>
          <a:off x="5658096" y="1666528"/>
          <a:ext cx="2824906" cy="3477437"/>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TO EVERYTHING</a:t>
          </a:r>
        </a:p>
        <a:p>
          <a:pPr marL="0" lvl="0" indent="0" algn="l" defTabSz="889000">
            <a:lnSpc>
              <a:spcPct val="90000"/>
            </a:lnSpc>
            <a:spcBef>
              <a:spcPct val="0"/>
            </a:spcBef>
            <a:spcAft>
              <a:spcPct val="35000"/>
            </a:spcAft>
            <a:buNone/>
          </a:pPr>
          <a:r>
            <a:rPr lang="en-US" sz="2000" kern="1200" dirty="0"/>
            <a:t>Academics, sports, study abroad, residence life, social activities </a:t>
          </a:r>
        </a:p>
      </dsp:txBody>
      <dsp:txXfrm>
        <a:off x="5658096" y="1666528"/>
        <a:ext cx="2824906" cy="3477437"/>
      </dsp:txXfrm>
    </dsp:sp>
    <dsp:sp modelId="{DCBC5D7D-81B0-4845-9B9B-F7E233C139B6}">
      <dsp:nvSpPr>
        <dsp:cNvPr id="0" name=""/>
        <dsp:cNvSpPr/>
      </dsp:nvSpPr>
      <dsp:spPr>
        <a:xfrm>
          <a:off x="0" y="5133360"/>
          <a:ext cx="8483003" cy="386381"/>
        </a:xfrm>
        <a:prstGeom prst="rect">
          <a:avLst/>
        </a:prstGeom>
        <a:solidFill>
          <a:schemeClr val="bg1"/>
        </a:solidFill>
        <a:ln>
          <a:noFill/>
        </a:ln>
        <a:effectLst/>
      </dsp:spPr>
      <dsp:style>
        <a:lnRef idx="0">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C29D66-F3E4-4328-9FB5-E3BA50A283D0}">
      <dsp:nvSpPr>
        <dsp:cNvPr id="0" name=""/>
        <dsp:cNvSpPr/>
      </dsp:nvSpPr>
      <dsp:spPr>
        <a:xfrm>
          <a:off x="617219" y="0"/>
          <a:ext cx="6995160" cy="3469481"/>
        </a:xfrm>
        <a:prstGeom prst="rightArrow">
          <a:avLst/>
        </a:prstGeom>
        <a:solidFill>
          <a:srgbClr val="FFC000"/>
        </a:solidFill>
        <a:ln>
          <a:noFill/>
        </a:ln>
        <a:effectLst/>
      </dsp:spPr>
      <dsp:style>
        <a:lnRef idx="0">
          <a:scrgbClr r="0" g="0" b="0"/>
        </a:lnRef>
        <a:fillRef idx="1">
          <a:scrgbClr r="0" g="0" b="0"/>
        </a:fillRef>
        <a:effectRef idx="0">
          <a:scrgbClr r="0" g="0" b="0"/>
        </a:effectRef>
        <a:fontRef idx="minor"/>
      </dsp:style>
    </dsp:sp>
    <dsp:sp modelId="{0D5F0F7E-EE33-41BA-9081-14AED62DD564}">
      <dsp:nvSpPr>
        <dsp:cNvPr id="0" name=""/>
        <dsp:cNvSpPr/>
      </dsp:nvSpPr>
      <dsp:spPr>
        <a:xfrm>
          <a:off x="278874" y="1040844"/>
          <a:ext cx="2468880" cy="1387792"/>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Once a school has actual knowledge sexual violence or harassment </a:t>
          </a:r>
          <a:endParaRPr lang="en-US" sz="1600" i="1" kern="1200" dirty="0"/>
        </a:p>
      </dsp:txBody>
      <dsp:txXfrm>
        <a:off x="346620" y="1108590"/>
        <a:ext cx="2333388" cy="1252300"/>
      </dsp:txXfrm>
    </dsp:sp>
    <dsp:sp modelId="{4254FC6A-EEE4-4910-81AE-C33704B2A3E5}">
      <dsp:nvSpPr>
        <dsp:cNvPr id="0" name=""/>
        <dsp:cNvSpPr/>
      </dsp:nvSpPr>
      <dsp:spPr>
        <a:xfrm>
          <a:off x="2880359" y="1040844"/>
          <a:ext cx="2468880" cy="1387792"/>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Reported to Title IX Coordinator or official with authority to initiate corrective measures</a:t>
          </a:r>
        </a:p>
      </dsp:txBody>
      <dsp:txXfrm>
        <a:off x="2948105" y="1108590"/>
        <a:ext cx="2333388" cy="1252300"/>
      </dsp:txXfrm>
    </dsp:sp>
    <dsp:sp modelId="{694AEBCC-056B-4FB7-AD1D-20FE78431919}">
      <dsp:nvSpPr>
        <dsp:cNvPr id="0" name=""/>
        <dsp:cNvSpPr/>
      </dsp:nvSpPr>
      <dsp:spPr>
        <a:xfrm>
          <a:off x="5481845" y="1040844"/>
          <a:ext cx="2468880" cy="1387792"/>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Must occur at location or event over which college exercises control over respondent and where the harassment occurred </a:t>
          </a:r>
        </a:p>
      </dsp:txBody>
      <dsp:txXfrm>
        <a:off x="5549591" y="1108590"/>
        <a:ext cx="2333388" cy="12523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65BE74-0979-4720-8188-B420C6699EDA}">
      <dsp:nvSpPr>
        <dsp:cNvPr id="0" name=""/>
        <dsp:cNvSpPr/>
      </dsp:nvSpPr>
      <dsp:spPr>
        <a:xfrm>
          <a:off x="2250" y="1460"/>
          <a:ext cx="6091499" cy="1281906"/>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dirty="0"/>
            <a:t>An individual files a complaint either internally or externally</a:t>
          </a:r>
        </a:p>
      </dsp:txBody>
      <dsp:txXfrm>
        <a:off x="39796" y="39006"/>
        <a:ext cx="6016407" cy="1206814"/>
      </dsp:txXfrm>
    </dsp:sp>
    <dsp:sp modelId="{9480BBEE-E480-4359-A5BD-14FBD5C904EB}">
      <dsp:nvSpPr>
        <dsp:cNvPr id="0" name=""/>
        <dsp:cNvSpPr/>
      </dsp:nvSpPr>
      <dsp:spPr>
        <a:xfrm>
          <a:off x="2250" y="1391046"/>
          <a:ext cx="2922984" cy="1281906"/>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An individual makes a report to the Title IX Coordinator</a:t>
          </a:r>
        </a:p>
      </dsp:txBody>
      <dsp:txXfrm>
        <a:off x="39796" y="1428592"/>
        <a:ext cx="2847892" cy="1206814"/>
      </dsp:txXfrm>
    </dsp:sp>
    <dsp:sp modelId="{C8B73857-55A1-40E6-B6A6-A12AA6D85F20}">
      <dsp:nvSpPr>
        <dsp:cNvPr id="0" name=""/>
        <dsp:cNvSpPr/>
      </dsp:nvSpPr>
      <dsp:spPr>
        <a:xfrm>
          <a:off x="2250" y="2780633"/>
          <a:ext cx="2922984" cy="1281906"/>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A responsible employee witnesses sexual harassment or violence</a:t>
          </a:r>
        </a:p>
      </dsp:txBody>
      <dsp:txXfrm>
        <a:off x="39796" y="2818179"/>
        <a:ext cx="2847892" cy="1206814"/>
      </dsp:txXfrm>
    </dsp:sp>
    <dsp:sp modelId="{0A922BFA-DD2A-4E07-96D8-3C028A65E76C}">
      <dsp:nvSpPr>
        <dsp:cNvPr id="0" name=""/>
        <dsp:cNvSpPr/>
      </dsp:nvSpPr>
      <dsp:spPr>
        <a:xfrm>
          <a:off x="3170765" y="1391046"/>
          <a:ext cx="2922984" cy="1281906"/>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An individual makes a report to a responsible employee</a:t>
          </a:r>
        </a:p>
      </dsp:txBody>
      <dsp:txXfrm>
        <a:off x="3208311" y="1428592"/>
        <a:ext cx="2847892" cy="1206814"/>
      </dsp:txXfrm>
    </dsp:sp>
    <dsp:sp modelId="{E5E5FFA4-1D77-4BFB-9B71-6678CCB3F25F}">
      <dsp:nvSpPr>
        <dsp:cNvPr id="0" name=""/>
        <dsp:cNvSpPr/>
      </dsp:nvSpPr>
      <dsp:spPr>
        <a:xfrm>
          <a:off x="3170765" y="2780633"/>
          <a:ext cx="2922984" cy="1281906"/>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A responsible employee receives indirect notice from news media, online postings, or another employee</a:t>
          </a:r>
        </a:p>
      </dsp:txBody>
      <dsp:txXfrm>
        <a:off x="3208311" y="2818179"/>
        <a:ext cx="2847892" cy="120681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3CB666-14D1-46BB-9F79-E151FE885D83}">
      <dsp:nvSpPr>
        <dsp:cNvPr id="0" name=""/>
        <dsp:cNvSpPr/>
      </dsp:nvSpPr>
      <dsp:spPr>
        <a:xfrm>
          <a:off x="0" y="0"/>
          <a:ext cx="6995160" cy="1040844"/>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Victims have the right not to make a report to anyone</a:t>
          </a:r>
        </a:p>
      </dsp:txBody>
      <dsp:txXfrm>
        <a:off x="30485" y="30485"/>
        <a:ext cx="5872008" cy="979874"/>
      </dsp:txXfrm>
    </dsp:sp>
    <dsp:sp modelId="{55E8D9BE-5409-4343-8E2E-F5DA3141ECA6}">
      <dsp:nvSpPr>
        <dsp:cNvPr id="0" name=""/>
        <dsp:cNvSpPr/>
      </dsp:nvSpPr>
      <dsp:spPr>
        <a:xfrm>
          <a:off x="617219" y="1214318"/>
          <a:ext cx="6995160" cy="1040844"/>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But TJC strongly encourages victims to seek medical attention, counseling, and support</a:t>
          </a:r>
        </a:p>
      </dsp:txBody>
      <dsp:txXfrm>
        <a:off x="647704" y="1244803"/>
        <a:ext cx="5640421" cy="979874"/>
      </dsp:txXfrm>
    </dsp:sp>
    <dsp:sp modelId="{63970473-7CDA-46CC-828D-EA22D68A8C6D}">
      <dsp:nvSpPr>
        <dsp:cNvPr id="0" name=""/>
        <dsp:cNvSpPr/>
      </dsp:nvSpPr>
      <dsp:spPr>
        <a:xfrm>
          <a:off x="1234439" y="2428636"/>
          <a:ext cx="6995160" cy="1040844"/>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Victims are always welcome to make a report at a later date, but delays in reporting tend to weaken the necessary evidence to determine whether the accused is found responsible for the prohibited conduct.</a:t>
          </a:r>
        </a:p>
      </dsp:txBody>
      <dsp:txXfrm>
        <a:off x="1264924" y="2459121"/>
        <a:ext cx="5640421" cy="979874"/>
      </dsp:txXfrm>
    </dsp:sp>
    <dsp:sp modelId="{13A3E3D7-76D6-40AB-964D-39FCB210ACBA}">
      <dsp:nvSpPr>
        <dsp:cNvPr id="0" name=""/>
        <dsp:cNvSpPr/>
      </dsp:nvSpPr>
      <dsp:spPr>
        <a:xfrm>
          <a:off x="6318611" y="789306"/>
          <a:ext cx="676548" cy="676548"/>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6470834" y="789306"/>
        <a:ext cx="372102" cy="509102"/>
      </dsp:txXfrm>
    </dsp:sp>
    <dsp:sp modelId="{62175228-4273-4FBF-92CA-0F532A63304B}">
      <dsp:nvSpPr>
        <dsp:cNvPr id="0" name=""/>
        <dsp:cNvSpPr/>
      </dsp:nvSpPr>
      <dsp:spPr>
        <a:xfrm>
          <a:off x="6935831" y="1996686"/>
          <a:ext cx="676548" cy="676548"/>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7088054" y="1996686"/>
        <a:ext cx="372102" cy="50910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FE9AB6-DE54-4E3E-82DA-9DAFCB66241B}">
      <dsp:nvSpPr>
        <dsp:cNvPr id="0" name=""/>
        <dsp:cNvSpPr/>
      </dsp:nvSpPr>
      <dsp:spPr>
        <a:xfrm>
          <a:off x="1842187" y="358"/>
          <a:ext cx="1867699" cy="9338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Campus Reporting</a:t>
          </a:r>
        </a:p>
      </dsp:txBody>
      <dsp:txXfrm>
        <a:off x="1869539" y="27710"/>
        <a:ext cx="1812995" cy="879145"/>
      </dsp:txXfrm>
    </dsp:sp>
    <dsp:sp modelId="{BE371C42-6BDB-4B75-B69B-35241AD81930}">
      <dsp:nvSpPr>
        <dsp:cNvPr id="0" name=""/>
        <dsp:cNvSpPr/>
      </dsp:nvSpPr>
      <dsp:spPr>
        <a:xfrm>
          <a:off x="2028957" y="934208"/>
          <a:ext cx="186769" cy="700387"/>
        </a:xfrm>
        <a:custGeom>
          <a:avLst/>
          <a:gdLst/>
          <a:ahLst/>
          <a:cxnLst/>
          <a:rect l="0" t="0" r="0" b="0"/>
          <a:pathLst>
            <a:path>
              <a:moveTo>
                <a:pt x="0" y="0"/>
              </a:moveTo>
              <a:lnTo>
                <a:pt x="0" y="700387"/>
              </a:lnTo>
              <a:lnTo>
                <a:pt x="186769" y="70038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87CAB64-195C-492A-B8F5-4EB05FD73E88}">
      <dsp:nvSpPr>
        <dsp:cNvPr id="0" name=""/>
        <dsp:cNvSpPr/>
      </dsp:nvSpPr>
      <dsp:spPr>
        <a:xfrm>
          <a:off x="2215727" y="1167670"/>
          <a:ext cx="1494159" cy="9338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t>Title IX Coordinator, Campus Safety</a:t>
          </a:r>
        </a:p>
      </dsp:txBody>
      <dsp:txXfrm>
        <a:off x="2243079" y="1195022"/>
        <a:ext cx="1439455" cy="879145"/>
      </dsp:txXfrm>
    </dsp:sp>
    <dsp:sp modelId="{D279761F-965E-4E59-BD5A-2CBF340E4D1E}">
      <dsp:nvSpPr>
        <dsp:cNvPr id="0" name=""/>
        <dsp:cNvSpPr/>
      </dsp:nvSpPr>
      <dsp:spPr>
        <a:xfrm>
          <a:off x="2028957" y="934208"/>
          <a:ext cx="186769" cy="1867699"/>
        </a:xfrm>
        <a:custGeom>
          <a:avLst/>
          <a:gdLst/>
          <a:ahLst/>
          <a:cxnLst/>
          <a:rect l="0" t="0" r="0" b="0"/>
          <a:pathLst>
            <a:path>
              <a:moveTo>
                <a:pt x="0" y="0"/>
              </a:moveTo>
              <a:lnTo>
                <a:pt x="0" y="1867699"/>
              </a:lnTo>
              <a:lnTo>
                <a:pt x="186769" y="18676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9EC61B-E5AA-4624-983E-8BB467F2A7AB}">
      <dsp:nvSpPr>
        <dsp:cNvPr id="0" name=""/>
        <dsp:cNvSpPr/>
      </dsp:nvSpPr>
      <dsp:spPr>
        <a:xfrm>
          <a:off x="2215727" y="2334982"/>
          <a:ext cx="1494159" cy="9338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t>Other Responsible Employees</a:t>
          </a:r>
        </a:p>
      </dsp:txBody>
      <dsp:txXfrm>
        <a:off x="2243079" y="2362334"/>
        <a:ext cx="1439455" cy="879145"/>
      </dsp:txXfrm>
    </dsp:sp>
    <dsp:sp modelId="{CD060604-F950-4AB4-B42D-509C68BDD5AE}">
      <dsp:nvSpPr>
        <dsp:cNvPr id="0" name=""/>
        <dsp:cNvSpPr/>
      </dsp:nvSpPr>
      <dsp:spPr>
        <a:xfrm>
          <a:off x="4176812" y="358"/>
          <a:ext cx="1867699" cy="9338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Criminal Reporting</a:t>
          </a:r>
        </a:p>
      </dsp:txBody>
      <dsp:txXfrm>
        <a:off x="4204164" y="27710"/>
        <a:ext cx="1812995" cy="879145"/>
      </dsp:txXfrm>
    </dsp:sp>
    <dsp:sp modelId="{710B2FED-0095-4FA2-B2B2-C6107EFE1ABF}">
      <dsp:nvSpPr>
        <dsp:cNvPr id="0" name=""/>
        <dsp:cNvSpPr/>
      </dsp:nvSpPr>
      <dsp:spPr>
        <a:xfrm>
          <a:off x="4363582" y="934208"/>
          <a:ext cx="186769" cy="700387"/>
        </a:xfrm>
        <a:custGeom>
          <a:avLst/>
          <a:gdLst/>
          <a:ahLst/>
          <a:cxnLst/>
          <a:rect l="0" t="0" r="0" b="0"/>
          <a:pathLst>
            <a:path>
              <a:moveTo>
                <a:pt x="0" y="0"/>
              </a:moveTo>
              <a:lnTo>
                <a:pt x="0" y="700387"/>
              </a:lnTo>
              <a:lnTo>
                <a:pt x="186769" y="70038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4C95EC-4DF2-445E-B02D-719D3BA28F7F}">
      <dsp:nvSpPr>
        <dsp:cNvPr id="0" name=""/>
        <dsp:cNvSpPr/>
      </dsp:nvSpPr>
      <dsp:spPr>
        <a:xfrm>
          <a:off x="4550352" y="1167670"/>
          <a:ext cx="1494159" cy="9338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t>Campus Safety or Local Police</a:t>
          </a:r>
        </a:p>
      </dsp:txBody>
      <dsp:txXfrm>
        <a:off x="4577704" y="1195022"/>
        <a:ext cx="1439455" cy="879145"/>
      </dsp:txXfrm>
    </dsp:sp>
    <dsp:sp modelId="{39627C55-8D62-440A-8334-6EF6BE430088}">
      <dsp:nvSpPr>
        <dsp:cNvPr id="0" name=""/>
        <dsp:cNvSpPr/>
      </dsp:nvSpPr>
      <dsp:spPr>
        <a:xfrm>
          <a:off x="4363582" y="934208"/>
          <a:ext cx="186769" cy="1867699"/>
        </a:xfrm>
        <a:custGeom>
          <a:avLst/>
          <a:gdLst/>
          <a:ahLst/>
          <a:cxnLst/>
          <a:rect l="0" t="0" r="0" b="0"/>
          <a:pathLst>
            <a:path>
              <a:moveTo>
                <a:pt x="0" y="0"/>
              </a:moveTo>
              <a:lnTo>
                <a:pt x="0" y="1867699"/>
              </a:lnTo>
              <a:lnTo>
                <a:pt x="186769" y="18676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E5F31C-FE7C-43A3-BDBD-6AEB9A6DDE6D}">
      <dsp:nvSpPr>
        <dsp:cNvPr id="0" name=""/>
        <dsp:cNvSpPr/>
      </dsp:nvSpPr>
      <dsp:spPr>
        <a:xfrm>
          <a:off x="4550352" y="2334982"/>
          <a:ext cx="1494159" cy="9338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t>Victims are never required to report to the police. If the victim chooses to report TJC will assist.</a:t>
          </a:r>
        </a:p>
      </dsp:txBody>
      <dsp:txXfrm>
        <a:off x="4577704" y="2362334"/>
        <a:ext cx="1439455" cy="879145"/>
      </dsp:txXfrm>
    </dsp:sp>
  </dsp:spTree>
</dsp:drawing>
</file>

<file path=ppt/diagrams/layout1.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10.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8/5/2020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8/5/2020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8/5/2020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8/5/2020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8/5/2020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812" y="5009260"/>
            <a:ext cx="9136202" cy="1839137"/>
          </a:xfrm>
          <a:prstGeom prst="rect">
            <a:avLst/>
          </a:prstGeom>
          <a:blipFill>
            <a:blip r:embed="rId7" cstate="print"/>
            <a:stretch>
              <a:fillRect/>
            </a:stretch>
          </a:blipFill>
        </p:spPr>
        <p:txBody>
          <a:bodyPr wrap="square" lIns="0" tIns="0" rIns="0" bIns="0" rtlCol="0"/>
          <a:lstStyle/>
          <a:p>
            <a:endParaRPr/>
          </a:p>
        </p:txBody>
      </p:sp>
      <p:sp>
        <p:nvSpPr>
          <p:cNvPr id="17" name="bk object 17"/>
          <p:cNvSpPr/>
          <p:nvPr/>
        </p:nvSpPr>
        <p:spPr>
          <a:xfrm>
            <a:off x="5" y="5580325"/>
            <a:ext cx="9144000" cy="1278255"/>
          </a:xfrm>
          <a:custGeom>
            <a:avLst/>
            <a:gdLst/>
            <a:ahLst/>
            <a:cxnLst/>
            <a:rect l="l" t="t" r="r" b="b"/>
            <a:pathLst>
              <a:path w="9144000" h="1278254">
                <a:moveTo>
                  <a:pt x="0" y="0"/>
                </a:moveTo>
                <a:lnTo>
                  <a:pt x="0" y="1277674"/>
                </a:lnTo>
                <a:lnTo>
                  <a:pt x="9143994" y="1277674"/>
                </a:lnTo>
                <a:lnTo>
                  <a:pt x="9143994" y="812076"/>
                </a:lnTo>
                <a:lnTo>
                  <a:pt x="6812870" y="812076"/>
                </a:lnTo>
                <a:lnTo>
                  <a:pt x="6373854" y="808031"/>
                </a:lnTo>
                <a:lnTo>
                  <a:pt x="5861766" y="793169"/>
                </a:lnTo>
                <a:lnTo>
                  <a:pt x="5276316" y="764715"/>
                </a:lnTo>
                <a:lnTo>
                  <a:pt x="4979244" y="746080"/>
                </a:lnTo>
                <a:lnTo>
                  <a:pt x="4320955" y="695507"/>
                </a:lnTo>
                <a:lnTo>
                  <a:pt x="3604640" y="626628"/>
                </a:lnTo>
                <a:lnTo>
                  <a:pt x="2959968" y="552375"/>
                </a:lnTo>
                <a:lnTo>
                  <a:pt x="2336561" y="468880"/>
                </a:lnTo>
                <a:lnTo>
                  <a:pt x="1796314" y="386092"/>
                </a:lnTo>
                <a:lnTo>
                  <a:pt x="1387271" y="315845"/>
                </a:lnTo>
                <a:lnTo>
                  <a:pt x="1049378" y="251895"/>
                </a:lnTo>
                <a:lnTo>
                  <a:pt x="776587" y="195511"/>
                </a:lnTo>
                <a:lnTo>
                  <a:pt x="562312" y="147584"/>
                </a:lnTo>
                <a:lnTo>
                  <a:pt x="360858" y="98940"/>
                </a:lnTo>
                <a:lnTo>
                  <a:pt x="209529" y="59591"/>
                </a:lnTo>
                <a:lnTo>
                  <a:pt x="102069" y="29870"/>
                </a:lnTo>
                <a:lnTo>
                  <a:pt x="0" y="0"/>
                </a:lnTo>
                <a:close/>
              </a:path>
              <a:path w="9144000" h="1278254">
                <a:moveTo>
                  <a:pt x="9143994" y="555752"/>
                </a:moveTo>
                <a:lnTo>
                  <a:pt x="9093881" y="573599"/>
                </a:lnTo>
                <a:lnTo>
                  <a:pt x="9038101" y="591725"/>
                </a:lnTo>
                <a:lnTo>
                  <a:pt x="8979589" y="609084"/>
                </a:lnTo>
                <a:lnTo>
                  <a:pt x="8918451" y="625668"/>
                </a:lnTo>
                <a:lnTo>
                  <a:pt x="8854746" y="641485"/>
                </a:lnTo>
                <a:lnTo>
                  <a:pt x="8754500" y="663788"/>
                </a:lnTo>
                <a:lnTo>
                  <a:pt x="8684628" y="677721"/>
                </a:lnTo>
                <a:lnTo>
                  <a:pt x="8612388" y="690915"/>
                </a:lnTo>
                <a:lnTo>
                  <a:pt x="8537840" y="703378"/>
                </a:lnTo>
                <a:lnTo>
                  <a:pt x="8461039" y="715118"/>
                </a:lnTo>
                <a:lnTo>
                  <a:pt x="8341742" y="731391"/>
                </a:lnTo>
                <a:lnTo>
                  <a:pt x="8217700" y="746082"/>
                </a:lnTo>
                <a:lnTo>
                  <a:pt x="8175332" y="750633"/>
                </a:lnTo>
                <a:lnTo>
                  <a:pt x="8045266" y="763259"/>
                </a:lnTo>
                <a:lnTo>
                  <a:pt x="7865201" y="777738"/>
                </a:lnTo>
                <a:lnTo>
                  <a:pt x="7677965" y="789585"/>
                </a:lnTo>
                <a:lnTo>
                  <a:pt x="7434534" y="800791"/>
                </a:lnTo>
                <a:lnTo>
                  <a:pt x="7129834" y="809121"/>
                </a:lnTo>
                <a:lnTo>
                  <a:pt x="6812870" y="812076"/>
                </a:lnTo>
                <a:lnTo>
                  <a:pt x="9143994" y="812076"/>
                </a:lnTo>
                <a:lnTo>
                  <a:pt x="9143994" y="555752"/>
                </a:lnTo>
                <a:close/>
              </a:path>
            </a:pathLst>
          </a:custGeom>
          <a:solidFill>
            <a:srgbClr val="231F20"/>
          </a:solidFill>
        </p:spPr>
        <p:txBody>
          <a:bodyPr wrap="square" lIns="0" tIns="0" rIns="0" bIns="0" rtlCol="0"/>
          <a:lstStyle/>
          <a:p>
            <a:endParaRPr/>
          </a:p>
        </p:txBody>
      </p:sp>
      <p:sp>
        <p:nvSpPr>
          <p:cNvPr id="2" name="Holder 2"/>
          <p:cNvSpPr>
            <a:spLocks noGrp="1"/>
          </p:cNvSpPr>
          <p:nvPr>
            <p:ph type="title"/>
          </p:nvPr>
        </p:nvSpPr>
        <p:spPr>
          <a:xfrm>
            <a:off x="457200" y="274320"/>
            <a:ext cx="8229600" cy="10972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457200" y="1577340"/>
            <a:ext cx="82296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8/5/2020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diagramLayout" Target="../diagrams/layout10.xml"/><Relationship Id="rId3" Type="http://schemas.openxmlformats.org/officeDocument/2006/relationships/diagramLayout" Target="../diagrams/layout9.xml"/><Relationship Id="rId7" Type="http://schemas.openxmlformats.org/officeDocument/2006/relationships/diagramData" Target="../diagrams/data10.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tjc.edu/info/20017/consumer_information/14/title_ix/4" TargetMode="External"/><Relationship Id="rId7" Type="http://schemas.openxmlformats.org/officeDocument/2006/relationships/hyperlink" Target="file:///C:\Users\A00419909\Downloads\complaintformTIX_2__2_.pdf" TargetMode="External"/><Relationship Id="rId2" Type="http://schemas.openxmlformats.org/officeDocument/2006/relationships/hyperlink" Target="http://www.tjc.edu/TitleIX" TargetMode="External"/><Relationship Id="rId1" Type="http://schemas.openxmlformats.org/officeDocument/2006/relationships/slideLayout" Target="../slideLayouts/slideLayout2.xml"/><Relationship Id="rId6" Type="http://schemas.openxmlformats.org/officeDocument/2006/relationships/hyperlink" Target="https://www.tjc.edu/downloads/20017/consumer_information" TargetMode="External"/><Relationship Id="rId5" Type="http://schemas.openxmlformats.org/officeDocument/2006/relationships/hyperlink" Target="https://www.tjc.edu/info/20017/consumer_information/14/title_ix/3" TargetMode="External"/><Relationship Id="rId4" Type="http://schemas.openxmlformats.org/officeDocument/2006/relationships/hyperlink" Target="https://www.tjc.edu/info/20017/consumer_information/14/title_ix/2"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7228509"/>
          </a:xfrm>
          <a:custGeom>
            <a:avLst/>
            <a:gdLst/>
            <a:ahLst/>
            <a:cxnLst/>
            <a:rect l="l" t="t" r="r" b="b"/>
            <a:pathLst>
              <a:path w="9144000" h="6858000">
                <a:moveTo>
                  <a:pt x="0" y="6858000"/>
                </a:moveTo>
                <a:lnTo>
                  <a:pt x="9144000" y="6858000"/>
                </a:lnTo>
                <a:lnTo>
                  <a:pt x="9144000" y="0"/>
                </a:lnTo>
                <a:lnTo>
                  <a:pt x="0" y="0"/>
                </a:lnTo>
                <a:lnTo>
                  <a:pt x="0" y="6858000"/>
                </a:lnTo>
                <a:close/>
              </a:path>
            </a:pathLst>
          </a:custGeom>
          <a:solidFill>
            <a:srgbClr val="231F20"/>
          </a:solidFill>
        </p:spPr>
        <p:txBody>
          <a:bodyPr wrap="square" lIns="0" tIns="0" rIns="0" bIns="0" rtlCol="0"/>
          <a:lstStyle/>
          <a:p>
            <a:endParaRPr/>
          </a:p>
        </p:txBody>
      </p:sp>
      <p:sp>
        <p:nvSpPr>
          <p:cNvPr id="3" name="object 3"/>
          <p:cNvSpPr/>
          <p:nvPr/>
        </p:nvSpPr>
        <p:spPr>
          <a:xfrm>
            <a:off x="797" y="5009268"/>
            <a:ext cx="9143365" cy="1839595"/>
          </a:xfrm>
          <a:custGeom>
            <a:avLst/>
            <a:gdLst/>
            <a:ahLst/>
            <a:cxnLst/>
            <a:rect l="l" t="t" r="r" b="b"/>
            <a:pathLst>
              <a:path w="9143365" h="1839595">
                <a:moveTo>
                  <a:pt x="0" y="0"/>
                </a:moveTo>
                <a:lnTo>
                  <a:pt x="0" y="1839137"/>
                </a:lnTo>
                <a:lnTo>
                  <a:pt x="9143202" y="1839137"/>
                </a:lnTo>
                <a:lnTo>
                  <a:pt x="9143202" y="1289283"/>
                </a:lnTo>
                <a:lnTo>
                  <a:pt x="6851633" y="1289283"/>
                </a:lnTo>
                <a:lnTo>
                  <a:pt x="6530164" y="1286585"/>
                </a:lnTo>
                <a:lnTo>
                  <a:pt x="6202777" y="1277809"/>
                </a:lnTo>
                <a:lnTo>
                  <a:pt x="5814884" y="1260122"/>
                </a:lnTo>
                <a:lnTo>
                  <a:pt x="5422334" y="1234680"/>
                </a:lnTo>
                <a:lnTo>
                  <a:pt x="5026954" y="1201760"/>
                </a:lnTo>
                <a:lnTo>
                  <a:pt x="4630574" y="1161641"/>
                </a:lnTo>
                <a:lnTo>
                  <a:pt x="4235020" y="1114601"/>
                </a:lnTo>
                <a:lnTo>
                  <a:pt x="3842123" y="1060920"/>
                </a:lnTo>
                <a:lnTo>
                  <a:pt x="3786229" y="1052712"/>
                </a:lnTo>
                <a:lnTo>
                  <a:pt x="3398694" y="991793"/>
                </a:lnTo>
                <a:lnTo>
                  <a:pt x="3017643" y="924816"/>
                </a:lnTo>
                <a:lnTo>
                  <a:pt x="2697646" y="862807"/>
                </a:lnTo>
                <a:lnTo>
                  <a:pt x="2384974" y="796735"/>
                </a:lnTo>
                <a:lnTo>
                  <a:pt x="2080776" y="726778"/>
                </a:lnTo>
                <a:lnTo>
                  <a:pt x="1834584" y="665637"/>
                </a:lnTo>
                <a:lnTo>
                  <a:pt x="1595743" y="602021"/>
                </a:lnTo>
                <a:lnTo>
                  <a:pt x="1410411" y="549414"/>
                </a:lnTo>
                <a:lnTo>
                  <a:pt x="1230551" y="495339"/>
                </a:lnTo>
                <a:lnTo>
                  <a:pt x="1056506" y="439849"/>
                </a:lnTo>
                <a:lnTo>
                  <a:pt x="929992" y="397333"/>
                </a:lnTo>
                <a:lnTo>
                  <a:pt x="807084" y="354073"/>
                </a:lnTo>
                <a:lnTo>
                  <a:pt x="687927" y="310089"/>
                </a:lnTo>
                <a:lnTo>
                  <a:pt x="572663" y="265404"/>
                </a:lnTo>
                <a:lnTo>
                  <a:pt x="498054" y="235235"/>
                </a:lnTo>
                <a:lnTo>
                  <a:pt x="425284" y="204771"/>
                </a:lnTo>
                <a:lnTo>
                  <a:pt x="354392" y="174018"/>
                </a:lnTo>
                <a:lnTo>
                  <a:pt x="285424" y="142982"/>
                </a:lnTo>
                <a:lnTo>
                  <a:pt x="218420" y="111670"/>
                </a:lnTo>
                <a:lnTo>
                  <a:pt x="153425" y="80089"/>
                </a:lnTo>
                <a:lnTo>
                  <a:pt x="90479" y="48245"/>
                </a:lnTo>
                <a:lnTo>
                  <a:pt x="29627" y="16144"/>
                </a:lnTo>
                <a:lnTo>
                  <a:pt x="0" y="0"/>
                </a:lnTo>
                <a:close/>
              </a:path>
              <a:path w="9143365" h="1839595">
                <a:moveTo>
                  <a:pt x="9143202" y="1052712"/>
                </a:moveTo>
                <a:lnTo>
                  <a:pt x="9034551" y="1080254"/>
                </a:lnTo>
                <a:lnTo>
                  <a:pt x="8957851" y="1098085"/>
                </a:lnTo>
                <a:lnTo>
                  <a:pt x="8879407" y="1115076"/>
                </a:lnTo>
                <a:lnTo>
                  <a:pt x="8799261" y="1131232"/>
                </a:lnTo>
                <a:lnTo>
                  <a:pt x="8717455" y="1146561"/>
                </a:lnTo>
                <a:lnTo>
                  <a:pt x="8591729" y="1168015"/>
                </a:lnTo>
                <a:lnTo>
                  <a:pt x="8462508" y="1187643"/>
                </a:lnTo>
                <a:lnTo>
                  <a:pt x="8329937" y="1205467"/>
                </a:lnTo>
                <a:lnTo>
                  <a:pt x="8194160" y="1221508"/>
                </a:lnTo>
                <a:lnTo>
                  <a:pt x="8008385" y="1240162"/>
                </a:lnTo>
                <a:lnTo>
                  <a:pt x="7817507" y="1255737"/>
                </a:lnTo>
                <a:lnTo>
                  <a:pt x="7621867" y="1268286"/>
                </a:lnTo>
                <a:lnTo>
                  <a:pt x="7371142" y="1279797"/>
                </a:lnTo>
                <a:lnTo>
                  <a:pt x="7114175" y="1286762"/>
                </a:lnTo>
                <a:lnTo>
                  <a:pt x="6851633" y="1289283"/>
                </a:lnTo>
                <a:lnTo>
                  <a:pt x="9143202" y="1289283"/>
                </a:lnTo>
                <a:lnTo>
                  <a:pt x="9143202" y="1052712"/>
                </a:lnTo>
                <a:close/>
              </a:path>
            </a:pathLst>
          </a:custGeom>
          <a:solidFill>
            <a:srgbClr val="FFFFFF"/>
          </a:solidFill>
        </p:spPr>
        <p:txBody>
          <a:bodyPr wrap="square" lIns="0" tIns="0" rIns="0" bIns="0" rtlCol="0"/>
          <a:lstStyle/>
          <a:p>
            <a:endParaRPr/>
          </a:p>
        </p:txBody>
      </p:sp>
      <p:sp>
        <p:nvSpPr>
          <p:cNvPr id="4" name="object 4"/>
          <p:cNvSpPr/>
          <p:nvPr/>
        </p:nvSpPr>
        <p:spPr>
          <a:xfrm>
            <a:off x="0" y="5580329"/>
            <a:ext cx="9144000" cy="1278255"/>
          </a:xfrm>
          <a:custGeom>
            <a:avLst/>
            <a:gdLst/>
            <a:ahLst/>
            <a:cxnLst/>
            <a:rect l="l" t="t" r="r" b="b"/>
            <a:pathLst>
              <a:path w="9144000" h="1278254">
                <a:moveTo>
                  <a:pt x="0" y="0"/>
                </a:moveTo>
                <a:lnTo>
                  <a:pt x="0" y="1277670"/>
                </a:lnTo>
                <a:lnTo>
                  <a:pt x="9144000" y="1277670"/>
                </a:lnTo>
                <a:lnTo>
                  <a:pt x="9144000" y="812076"/>
                </a:lnTo>
                <a:lnTo>
                  <a:pt x="6812870" y="812076"/>
                </a:lnTo>
                <a:lnTo>
                  <a:pt x="6373854" y="808031"/>
                </a:lnTo>
                <a:lnTo>
                  <a:pt x="5861766" y="793169"/>
                </a:lnTo>
                <a:lnTo>
                  <a:pt x="5276316" y="764715"/>
                </a:lnTo>
                <a:lnTo>
                  <a:pt x="4979244" y="746080"/>
                </a:lnTo>
                <a:lnTo>
                  <a:pt x="4320955" y="695507"/>
                </a:lnTo>
                <a:lnTo>
                  <a:pt x="3604640" y="626628"/>
                </a:lnTo>
                <a:lnTo>
                  <a:pt x="2959968" y="552375"/>
                </a:lnTo>
                <a:lnTo>
                  <a:pt x="2336561" y="468880"/>
                </a:lnTo>
                <a:lnTo>
                  <a:pt x="1796314" y="386092"/>
                </a:lnTo>
                <a:lnTo>
                  <a:pt x="1387271" y="315845"/>
                </a:lnTo>
                <a:lnTo>
                  <a:pt x="1049378" y="251895"/>
                </a:lnTo>
                <a:lnTo>
                  <a:pt x="776587" y="195511"/>
                </a:lnTo>
                <a:lnTo>
                  <a:pt x="562312" y="147584"/>
                </a:lnTo>
                <a:lnTo>
                  <a:pt x="360858" y="98940"/>
                </a:lnTo>
                <a:lnTo>
                  <a:pt x="209529" y="59591"/>
                </a:lnTo>
                <a:lnTo>
                  <a:pt x="102069" y="29870"/>
                </a:lnTo>
                <a:lnTo>
                  <a:pt x="0" y="0"/>
                </a:lnTo>
                <a:close/>
              </a:path>
              <a:path w="9144000" h="1278254">
                <a:moveTo>
                  <a:pt x="9144000" y="555750"/>
                </a:moveTo>
                <a:lnTo>
                  <a:pt x="9093881" y="573599"/>
                </a:lnTo>
                <a:lnTo>
                  <a:pt x="9038101" y="591725"/>
                </a:lnTo>
                <a:lnTo>
                  <a:pt x="8979589" y="609084"/>
                </a:lnTo>
                <a:lnTo>
                  <a:pt x="8918451" y="625668"/>
                </a:lnTo>
                <a:lnTo>
                  <a:pt x="8854746" y="641485"/>
                </a:lnTo>
                <a:lnTo>
                  <a:pt x="8754500" y="663788"/>
                </a:lnTo>
                <a:lnTo>
                  <a:pt x="8684628" y="677721"/>
                </a:lnTo>
                <a:lnTo>
                  <a:pt x="8612388" y="690915"/>
                </a:lnTo>
                <a:lnTo>
                  <a:pt x="8537840" y="703378"/>
                </a:lnTo>
                <a:lnTo>
                  <a:pt x="8461039" y="715118"/>
                </a:lnTo>
                <a:lnTo>
                  <a:pt x="8341742" y="731391"/>
                </a:lnTo>
                <a:lnTo>
                  <a:pt x="8217700" y="746082"/>
                </a:lnTo>
                <a:lnTo>
                  <a:pt x="8175332" y="750633"/>
                </a:lnTo>
                <a:lnTo>
                  <a:pt x="8045266" y="763259"/>
                </a:lnTo>
                <a:lnTo>
                  <a:pt x="7865201" y="777738"/>
                </a:lnTo>
                <a:lnTo>
                  <a:pt x="7677965" y="789585"/>
                </a:lnTo>
                <a:lnTo>
                  <a:pt x="7434534" y="800791"/>
                </a:lnTo>
                <a:lnTo>
                  <a:pt x="7129834" y="809121"/>
                </a:lnTo>
                <a:lnTo>
                  <a:pt x="6812870" y="812076"/>
                </a:lnTo>
                <a:lnTo>
                  <a:pt x="9144000" y="812076"/>
                </a:lnTo>
                <a:lnTo>
                  <a:pt x="9144000" y="555750"/>
                </a:lnTo>
                <a:close/>
              </a:path>
            </a:pathLst>
          </a:custGeom>
          <a:solidFill>
            <a:srgbClr val="FEC600"/>
          </a:solidFill>
        </p:spPr>
        <p:txBody>
          <a:bodyPr wrap="square" lIns="0" tIns="0" rIns="0" bIns="0" rtlCol="0"/>
          <a:lstStyle/>
          <a:p>
            <a:endParaRPr/>
          </a:p>
        </p:txBody>
      </p:sp>
      <p:sp>
        <p:nvSpPr>
          <p:cNvPr id="5" name="object 5"/>
          <p:cNvSpPr txBox="1"/>
          <p:nvPr/>
        </p:nvSpPr>
        <p:spPr>
          <a:xfrm>
            <a:off x="2787582" y="4199510"/>
            <a:ext cx="4299017" cy="1837875"/>
          </a:xfrm>
          <a:prstGeom prst="rect">
            <a:avLst/>
          </a:prstGeom>
        </p:spPr>
        <p:txBody>
          <a:bodyPr vert="horz" wrap="square" lIns="0" tIns="0" rIns="0" bIns="0" rtlCol="0">
            <a:spAutoFit/>
          </a:bodyPr>
          <a:lstStyle/>
          <a:p>
            <a:pPr marL="12700">
              <a:lnSpc>
                <a:spcPts val="7755"/>
              </a:lnSpc>
            </a:pPr>
            <a:r>
              <a:rPr lang="en-US" sz="3200" b="1" spc="-80" dirty="0">
                <a:solidFill>
                  <a:srgbClr val="FFFFFF"/>
                </a:solidFill>
                <a:latin typeface="Lato Heavy"/>
                <a:cs typeface="Lato Heavy"/>
              </a:rPr>
              <a:t>Training for Responsible Employees</a:t>
            </a:r>
            <a:endParaRPr sz="3200" b="1" dirty="0">
              <a:latin typeface="Lato Heavy"/>
              <a:cs typeface="Lato Heavy"/>
            </a:endParaRPr>
          </a:p>
        </p:txBody>
      </p:sp>
      <p:sp>
        <p:nvSpPr>
          <p:cNvPr id="6" name="object 6"/>
          <p:cNvSpPr/>
          <p:nvPr/>
        </p:nvSpPr>
        <p:spPr>
          <a:xfrm>
            <a:off x="3525884" y="583106"/>
            <a:ext cx="2009421" cy="2251870"/>
          </a:xfrm>
          <a:prstGeom prst="rect">
            <a:avLst/>
          </a:prstGeom>
          <a:blipFill>
            <a:blip r:embed="rId2" cstate="print"/>
            <a:stretch>
              <a:fillRect/>
            </a:stretch>
          </a:blipFill>
        </p:spPr>
        <p:txBody>
          <a:bodyPr wrap="square" lIns="0" tIns="0" rIns="0" bIns="0" rtlCol="0"/>
          <a:lstStyle/>
          <a:p>
            <a:endParaRPr/>
          </a:p>
        </p:txBody>
      </p:sp>
      <p:sp>
        <p:nvSpPr>
          <p:cNvPr id="7" name="object 7"/>
          <p:cNvSpPr/>
          <p:nvPr/>
        </p:nvSpPr>
        <p:spPr>
          <a:xfrm>
            <a:off x="3639915" y="1515435"/>
            <a:ext cx="193675" cy="1309370"/>
          </a:xfrm>
          <a:custGeom>
            <a:avLst/>
            <a:gdLst/>
            <a:ahLst/>
            <a:cxnLst/>
            <a:rect l="l" t="t" r="r" b="b"/>
            <a:pathLst>
              <a:path w="193675" h="1309370">
                <a:moveTo>
                  <a:pt x="13347" y="0"/>
                </a:moveTo>
                <a:lnTo>
                  <a:pt x="10957" y="45956"/>
                </a:lnTo>
                <a:lnTo>
                  <a:pt x="9894" y="120428"/>
                </a:lnTo>
                <a:lnTo>
                  <a:pt x="9318" y="168382"/>
                </a:lnTo>
                <a:lnTo>
                  <a:pt x="8721" y="222390"/>
                </a:lnTo>
                <a:lnTo>
                  <a:pt x="8106" y="281629"/>
                </a:lnTo>
                <a:lnTo>
                  <a:pt x="7373" y="356722"/>
                </a:lnTo>
                <a:lnTo>
                  <a:pt x="6210" y="482545"/>
                </a:lnTo>
                <a:lnTo>
                  <a:pt x="4865" y="638640"/>
                </a:lnTo>
                <a:lnTo>
                  <a:pt x="3756" y="773949"/>
                </a:lnTo>
                <a:lnTo>
                  <a:pt x="2152" y="981441"/>
                </a:lnTo>
                <a:lnTo>
                  <a:pt x="905" y="1154855"/>
                </a:lnTo>
                <a:lnTo>
                  <a:pt x="341" y="1240600"/>
                </a:lnTo>
                <a:lnTo>
                  <a:pt x="0" y="1308023"/>
                </a:lnTo>
                <a:lnTo>
                  <a:pt x="48309" y="1308826"/>
                </a:lnTo>
                <a:lnTo>
                  <a:pt x="145000" y="1306664"/>
                </a:lnTo>
                <a:lnTo>
                  <a:pt x="193394" y="1306664"/>
                </a:lnTo>
                <a:lnTo>
                  <a:pt x="192913" y="1185389"/>
                </a:lnTo>
                <a:lnTo>
                  <a:pt x="192362" y="1079269"/>
                </a:lnTo>
                <a:lnTo>
                  <a:pt x="191658" y="959660"/>
                </a:lnTo>
                <a:lnTo>
                  <a:pt x="190827" y="832202"/>
                </a:lnTo>
                <a:lnTo>
                  <a:pt x="189895" y="702537"/>
                </a:lnTo>
                <a:lnTo>
                  <a:pt x="188890" y="576308"/>
                </a:lnTo>
                <a:lnTo>
                  <a:pt x="188368" y="516244"/>
                </a:lnTo>
                <a:lnTo>
                  <a:pt x="187837" y="459155"/>
                </a:lnTo>
                <a:lnTo>
                  <a:pt x="187301" y="405746"/>
                </a:lnTo>
                <a:lnTo>
                  <a:pt x="186763" y="356722"/>
                </a:lnTo>
                <a:lnTo>
                  <a:pt x="186227" y="312788"/>
                </a:lnTo>
                <a:lnTo>
                  <a:pt x="185695" y="274649"/>
                </a:lnTo>
                <a:lnTo>
                  <a:pt x="184658" y="218579"/>
                </a:lnTo>
                <a:lnTo>
                  <a:pt x="165374" y="147178"/>
                </a:lnTo>
                <a:lnTo>
                  <a:pt x="142635" y="103919"/>
                </a:lnTo>
                <a:lnTo>
                  <a:pt x="107607" y="56172"/>
                </a:lnTo>
                <a:lnTo>
                  <a:pt x="72694" y="22947"/>
                </a:lnTo>
                <a:lnTo>
                  <a:pt x="23785" y="384"/>
                </a:lnTo>
                <a:lnTo>
                  <a:pt x="13347" y="0"/>
                </a:lnTo>
                <a:close/>
              </a:path>
              <a:path w="193675" h="1309370">
                <a:moveTo>
                  <a:pt x="193394" y="1306664"/>
                </a:moveTo>
                <a:lnTo>
                  <a:pt x="145000" y="1306664"/>
                </a:lnTo>
                <a:lnTo>
                  <a:pt x="193395" y="1306931"/>
                </a:lnTo>
                <a:lnTo>
                  <a:pt x="193394" y="1306664"/>
                </a:lnTo>
                <a:close/>
              </a:path>
            </a:pathLst>
          </a:custGeom>
          <a:solidFill>
            <a:srgbClr val="FEC600"/>
          </a:solidFill>
        </p:spPr>
        <p:txBody>
          <a:bodyPr wrap="square" lIns="0" tIns="0" rIns="0" bIns="0" rtlCol="0"/>
          <a:lstStyle/>
          <a:p>
            <a:endParaRPr/>
          </a:p>
        </p:txBody>
      </p:sp>
      <p:sp>
        <p:nvSpPr>
          <p:cNvPr id="8" name="object 8"/>
          <p:cNvSpPr/>
          <p:nvPr/>
        </p:nvSpPr>
        <p:spPr>
          <a:xfrm>
            <a:off x="5535743" y="3799509"/>
            <a:ext cx="40640" cy="53340"/>
          </a:xfrm>
          <a:custGeom>
            <a:avLst/>
            <a:gdLst/>
            <a:ahLst/>
            <a:cxnLst/>
            <a:rect l="l" t="t" r="r" b="b"/>
            <a:pathLst>
              <a:path w="40639" h="53339">
                <a:moveTo>
                  <a:pt x="25120" y="9004"/>
                </a:moveTo>
                <a:lnTo>
                  <a:pt x="14973" y="9004"/>
                </a:lnTo>
                <a:lnTo>
                  <a:pt x="14973" y="53136"/>
                </a:lnTo>
                <a:lnTo>
                  <a:pt x="25120" y="53136"/>
                </a:lnTo>
                <a:lnTo>
                  <a:pt x="25120" y="9004"/>
                </a:lnTo>
                <a:close/>
              </a:path>
              <a:path w="40639" h="53339">
                <a:moveTo>
                  <a:pt x="40043" y="0"/>
                </a:moveTo>
                <a:lnTo>
                  <a:pt x="0" y="0"/>
                </a:lnTo>
                <a:lnTo>
                  <a:pt x="0" y="9004"/>
                </a:lnTo>
                <a:lnTo>
                  <a:pt x="40043" y="9004"/>
                </a:lnTo>
                <a:lnTo>
                  <a:pt x="40043" y="0"/>
                </a:lnTo>
                <a:close/>
              </a:path>
            </a:pathLst>
          </a:custGeom>
          <a:solidFill>
            <a:srgbClr val="FEC600"/>
          </a:solidFill>
        </p:spPr>
        <p:txBody>
          <a:bodyPr wrap="square" lIns="0" tIns="0" rIns="0" bIns="0" rtlCol="0"/>
          <a:lstStyle/>
          <a:p>
            <a:endParaRPr/>
          </a:p>
        </p:txBody>
      </p:sp>
      <p:sp>
        <p:nvSpPr>
          <p:cNvPr id="9" name="object 9"/>
          <p:cNvSpPr/>
          <p:nvPr/>
        </p:nvSpPr>
        <p:spPr>
          <a:xfrm>
            <a:off x="5583758" y="3799509"/>
            <a:ext cx="48895" cy="53340"/>
          </a:xfrm>
          <a:custGeom>
            <a:avLst/>
            <a:gdLst/>
            <a:ahLst/>
            <a:cxnLst/>
            <a:rect l="l" t="t" r="r" b="b"/>
            <a:pathLst>
              <a:path w="48895" h="53339">
                <a:moveTo>
                  <a:pt x="15227" y="0"/>
                </a:moveTo>
                <a:lnTo>
                  <a:pt x="0" y="0"/>
                </a:lnTo>
                <a:lnTo>
                  <a:pt x="0" y="53136"/>
                </a:lnTo>
                <a:lnTo>
                  <a:pt x="9474" y="53136"/>
                </a:lnTo>
                <a:lnTo>
                  <a:pt x="9474" y="11277"/>
                </a:lnTo>
                <a:lnTo>
                  <a:pt x="18074" y="11277"/>
                </a:lnTo>
                <a:lnTo>
                  <a:pt x="15227" y="0"/>
                </a:lnTo>
                <a:close/>
              </a:path>
              <a:path w="48895" h="53339">
                <a:moveTo>
                  <a:pt x="18074" y="11277"/>
                </a:moveTo>
                <a:lnTo>
                  <a:pt x="9474" y="11277"/>
                </a:lnTo>
                <a:lnTo>
                  <a:pt x="19431" y="53136"/>
                </a:lnTo>
                <a:lnTo>
                  <a:pt x="29222" y="53136"/>
                </a:lnTo>
                <a:lnTo>
                  <a:pt x="33280" y="36271"/>
                </a:lnTo>
                <a:lnTo>
                  <a:pt x="24384" y="36271"/>
                </a:lnTo>
                <a:lnTo>
                  <a:pt x="18074" y="11277"/>
                </a:lnTo>
                <a:close/>
              </a:path>
              <a:path w="48895" h="53339">
                <a:moveTo>
                  <a:pt x="48768" y="11277"/>
                </a:moveTo>
                <a:lnTo>
                  <a:pt x="39293" y="11277"/>
                </a:lnTo>
                <a:lnTo>
                  <a:pt x="39293" y="53136"/>
                </a:lnTo>
                <a:lnTo>
                  <a:pt x="48768" y="53136"/>
                </a:lnTo>
                <a:lnTo>
                  <a:pt x="48768" y="11277"/>
                </a:lnTo>
                <a:close/>
              </a:path>
              <a:path w="48895" h="53339">
                <a:moveTo>
                  <a:pt x="48768" y="0"/>
                </a:moveTo>
                <a:lnTo>
                  <a:pt x="33464" y="0"/>
                </a:lnTo>
                <a:lnTo>
                  <a:pt x="24384" y="36271"/>
                </a:lnTo>
                <a:lnTo>
                  <a:pt x="33280" y="36271"/>
                </a:lnTo>
                <a:lnTo>
                  <a:pt x="39293" y="11277"/>
                </a:lnTo>
                <a:lnTo>
                  <a:pt x="48768" y="11277"/>
                </a:lnTo>
                <a:lnTo>
                  <a:pt x="48768" y="0"/>
                </a:lnTo>
                <a:close/>
              </a:path>
            </a:pathLst>
          </a:custGeom>
          <a:solidFill>
            <a:srgbClr val="FEC600"/>
          </a:solidFill>
        </p:spPr>
        <p:txBody>
          <a:bodyPr wrap="square" lIns="0" tIns="0" rIns="0" bIns="0" rtlCol="0"/>
          <a:lstStyle/>
          <a:p>
            <a:endParaRPr/>
          </a:p>
        </p:txBody>
      </p:sp>
      <p:sp>
        <p:nvSpPr>
          <p:cNvPr id="10" name="object 10"/>
          <p:cNvSpPr/>
          <p:nvPr/>
        </p:nvSpPr>
        <p:spPr>
          <a:xfrm>
            <a:off x="3757923" y="3245523"/>
            <a:ext cx="271780" cy="607695"/>
          </a:xfrm>
          <a:custGeom>
            <a:avLst/>
            <a:gdLst/>
            <a:ahLst/>
            <a:cxnLst/>
            <a:rect l="l" t="t" r="r" b="b"/>
            <a:pathLst>
              <a:path w="271779" h="607695">
                <a:moveTo>
                  <a:pt x="271411" y="0"/>
                </a:moveTo>
                <a:lnTo>
                  <a:pt x="0" y="0"/>
                </a:lnTo>
                <a:lnTo>
                  <a:pt x="0" y="607123"/>
                </a:lnTo>
                <a:lnTo>
                  <a:pt x="271411" y="607123"/>
                </a:lnTo>
                <a:lnTo>
                  <a:pt x="271411" y="0"/>
                </a:lnTo>
                <a:close/>
              </a:path>
            </a:pathLst>
          </a:custGeom>
          <a:solidFill>
            <a:srgbClr val="FEC600"/>
          </a:solidFill>
        </p:spPr>
        <p:txBody>
          <a:bodyPr wrap="square" lIns="0" tIns="0" rIns="0" bIns="0" rtlCol="0"/>
          <a:lstStyle/>
          <a:p>
            <a:endParaRPr/>
          </a:p>
        </p:txBody>
      </p:sp>
      <p:sp>
        <p:nvSpPr>
          <p:cNvPr id="11" name="object 11"/>
          <p:cNvSpPr/>
          <p:nvPr/>
        </p:nvSpPr>
        <p:spPr>
          <a:xfrm>
            <a:off x="3511480" y="3065767"/>
            <a:ext cx="764540" cy="180340"/>
          </a:xfrm>
          <a:custGeom>
            <a:avLst/>
            <a:gdLst/>
            <a:ahLst/>
            <a:cxnLst/>
            <a:rect l="l" t="t" r="r" b="b"/>
            <a:pathLst>
              <a:path w="764539" h="180339">
                <a:moveTo>
                  <a:pt x="764273" y="0"/>
                </a:moveTo>
                <a:lnTo>
                  <a:pt x="0" y="0"/>
                </a:lnTo>
                <a:lnTo>
                  <a:pt x="0" y="179755"/>
                </a:lnTo>
                <a:lnTo>
                  <a:pt x="764273" y="179755"/>
                </a:lnTo>
                <a:lnTo>
                  <a:pt x="764273" y="0"/>
                </a:lnTo>
                <a:close/>
              </a:path>
            </a:pathLst>
          </a:custGeom>
          <a:solidFill>
            <a:srgbClr val="FEC600"/>
          </a:solidFill>
        </p:spPr>
        <p:txBody>
          <a:bodyPr wrap="square" lIns="0" tIns="0" rIns="0" bIns="0" rtlCol="0"/>
          <a:lstStyle/>
          <a:p>
            <a:endParaRPr/>
          </a:p>
        </p:txBody>
      </p:sp>
      <p:sp>
        <p:nvSpPr>
          <p:cNvPr id="12" name="object 12"/>
          <p:cNvSpPr/>
          <p:nvPr/>
        </p:nvSpPr>
        <p:spPr>
          <a:xfrm>
            <a:off x="4133465" y="3065759"/>
            <a:ext cx="579120" cy="800100"/>
          </a:xfrm>
          <a:custGeom>
            <a:avLst/>
            <a:gdLst/>
            <a:ahLst/>
            <a:cxnLst/>
            <a:rect l="l" t="t" r="r" b="b"/>
            <a:pathLst>
              <a:path w="579120" h="800100">
                <a:moveTo>
                  <a:pt x="0" y="560692"/>
                </a:moveTo>
                <a:lnTo>
                  <a:pt x="23787" y="765429"/>
                </a:lnTo>
                <a:lnTo>
                  <a:pt x="69784" y="776304"/>
                </a:lnTo>
                <a:lnTo>
                  <a:pt x="113172" y="784810"/>
                </a:lnTo>
                <a:lnTo>
                  <a:pt x="162483" y="791616"/>
                </a:lnTo>
                <a:lnTo>
                  <a:pt x="212832" y="797086"/>
                </a:lnTo>
                <a:lnTo>
                  <a:pt x="250871" y="799506"/>
                </a:lnTo>
                <a:lnTo>
                  <a:pt x="274980" y="799947"/>
                </a:lnTo>
                <a:lnTo>
                  <a:pt x="304518" y="799240"/>
                </a:lnTo>
                <a:lnTo>
                  <a:pt x="362252" y="793587"/>
                </a:lnTo>
                <a:lnTo>
                  <a:pt x="419064" y="781276"/>
                </a:lnTo>
                <a:lnTo>
                  <a:pt x="480079" y="756272"/>
                </a:lnTo>
                <a:lnTo>
                  <a:pt x="541384" y="715681"/>
                </a:lnTo>
                <a:lnTo>
                  <a:pt x="574408" y="648124"/>
                </a:lnTo>
                <a:lnTo>
                  <a:pt x="578535" y="603542"/>
                </a:lnTo>
                <a:lnTo>
                  <a:pt x="179755" y="603542"/>
                </a:lnTo>
                <a:lnTo>
                  <a:pt x="165503" y="603283"/>
                </a:lnTo>
                <a:lnTo>
                  <a:pt x="120332" y="597173"/>
                </a:lnTo>
                <a:lnTo>
                  <a:pt x="76995" y="586239"/>
                </a:lnTo>
                <a:lnTo>
                  <a:pt x="46418" y="576745"/>
                </a:lnTo>
                <a:lnTo>
                  <a:pt x="0" y="560692"/>
                </a:lnTo>
                <a:close/>
              </a:path>
              <a:path w="579120" h="800100">
                <a:moveTo>
                  <a:pt x="578535" y="0"/>
                </a:moveTo>
                <a:lnTo>
                  <a:pt x="305930" y="0"/>
                </a:lnTo>
                <a:lnTo>
                  <a:pt x="305930" y="479704"/>
                </a:lnTo>
                <a:lnTo>
                  <a:pt x="305443" y="495655"/>
                </a:lnTo>
                <a:lnTo>
                  <a:pt x="298208" y="534504"/>
                </a:lnTo>
                <a:lnTo>
                  <a:pt x="273773" y="572554"/>
                </a:lnTo>
                <a:lnTo>
                  <a:pt x="233908" y="596404"/>
                </a:lnTo>
                <a:lnTo>
                  <a:pt x="194750" y="603098"/>
                </a:lnTo>
                <a:lnTo>
                  <a:pt x="179755" y="603542"/>
                </a:lnTo>
                <a:lnTo>
                  <a:pt x="578535" y="603542"/>
                </a:lnTo>
                <a:lnTo>
                  <a:pt x="578535" y="0"/>
                </a:lnTo>
                <a:close/>
              </a:path>
            </a:pathLst>
          </a:custGeom>
          <a:solidFill>
            <a:srgbClr val="FEC600"/>
          </a:solidFill>
        </p:spPr>
        <p:txBody>
          <a:bodyPr wrap="square" lIns="0" tIns="0" rIns="0" bIns="0" rtlCol="0"/>
          <a:lstStyle/>
          <a:p>
            <a:endParaRPr/>
          </a:p>
        </p:txBody>
      </p:sp>
      <p:sp>
        <p:nvSpPr>
          <p:cNvPr id="13" name="object 13"/>
          <p:cNvSpPr/>
          <p:nvPr/>
        </p:nvSpPr>
        <p:spPr>
          <a:xfrm>
            <a:off x="4820930" y="3058635"/>
            <a:ext cx="714375" cy="807085"/>
          </a:xfrm>
          <a:custGeom>
            <a:avLst/>
            <a:gdLst/>
            <a:ahLst/>
            <a:cxnLst/>
            <a:rect l="l" t="t" r="r" b="b"/>
            <a:pathLst>
              <a:path w="714375" h="807085">
                <a:moveTo>
                  <a:pt x="480936" y="0"/>
                </a:moveTo>
                <a:lnTo>
                  <a:pt x="421824" y="1336"/>
                </a:lnTo>
                <a:lnTo>
                  <a:pt x="369481" y="5345"/>
                </a:lnTo>
                <a:lnTo>
                  <a:pt x="323909" y="12028"/>
                </a:lnTo>
                <a:lnTo>
                  <a:pt x="285114" y="21386"/>
                </a:lnTo>
                <a:lnTo>
                  <a:pt x="214714" y="49909"/>
                </a:lnTo>
                <a:lnTo>
                  <a:pt x="179857" y="69523"/>
                </a:lnTo>
                <a:lnTo>
                  <a:pt x="145237" y="92710"/>
                </a:lnTo>
                <a:lnTo>
                  <a:pt x="112659" y="119342"/>
                </a:lnTo>
                <a:lnTo>
                  <a:pt x="83942" y="149313"/>
                </a:lnTo>
                <a:lnTo>
                  <a:pt x="59085" y="182628"/>
                </a:lnTo>
                <a:lnTo>
                  <a:pt x="38087" y="219290"/>
                </a:lnTo>
                <a:lnTo>
                  <a:pt x="21431" y="259224"/>
                </a:lnTo>
                <a:lnTo>
                  <a:pt x="9528" y="302348"/>
                </a:lnTo>
                <a:lnTo>
                  <a:pt x="2382" y="348664"/>
                </a:lnTo>
                <a:lnTo>
                  <a:pt x="0" y="398170"/>
                </a:lnTo>
                <a:lnTo>
                  <a:pt x="2458" y="448364"/>
                </a:lnTo>
                <a:lnTo>
                  <a:pt x="9829" y="495504"/>
                </a:lnTo>
                <a:lnTo>
                  <a:pt x="22106" y="539589"/>
                </a:lnTo>
                <a:lnTo>
                  <a:pt x="39281" y="580618"/>
                </a:lnTo>
                <a:lnTo>
                  <a:pt x="60895" y="618488"/>
                </a:lnTo>
                <a:lnTo>
                  <a:pt x="86456" y="653005"/>
                </a:lnTo>
                <a:lnTo>
                  <a:pt x="115963" y="684174"/>
                </a:lnTo>
                <a:lnTo>
                  <a:pt x="149415" y="712000"/>
                </a:lnTo>
                <a:lnTo>
                  <a:pt x="186158" y="736204"/>
                </a:lnTo>
                <a:lnTo>
                  <a:pt x="225593" y="756558"/>
                </a:lnTo>
                <a:lnTo>
                  <a:pt x="267708" y="773054"/>
                </a:lnTo>
                <a:lnTo>
                  <a:pt x="312496" y="785685"/>
                </a:lnTo>
                <a:lnTo>
                  <a:pt x="358961" y="795044"/>
                </a:lnTo>
                <a:lnTo>
                  <a:pt x="406095" y="801727"/>
                </a:lnTo>
                <a:lnTo>
                  <a:pt x="453896" y="805736"/>
                </a:lnTo>
                <a:lnTo>
                  <a:pt x="502361" y="807072"/>
                </a:lnTo>
                <a:lnTo>
                  <a:pt x="527026" y="806760"/>
                </a:lnTo>
                <a:lnTo>
                  <a:pt x="577927" y="804264"/>
                </a:lnTo>
                <a:lnTo>
                  <a:pt x="629554" y="799463"/>
                </a:lnTo>
                <a:lnTo>
                  <a:pt x="673896" y="793640"/>
                </a:lnTo>
                <a:lnTo>
                  <a:pt x="711212" y="620191"/>
                </a:lnTo>
                <a:lnTo>
                  <a:pt x="480936" y="620191"/>
                </a:lnTo>
                <a:lnTo>
                  <a:pt x="435707" y="616185"/>
                </a:lnTo>
                <a:lnTo>
                  <a:pt x="395231" y="604165"/>
                </a:lnTo>
                <a:lnTo>
                  <a:pt x="359512" y="584128"/>
                </a:lnTo>
                <a:lnTo>
                  <a:pt x="328548" y="556069"/>
                </a:lnTo>
                <a:lnTo>
                  <a:pt x="303557" y="522254"/>
                </a:lnTo>
                <a:lnTo>
                  <a:pt x="285710" y="484860"/>
                </a:lnTo>
                <a:lnTo>
                  <a:pt x="275004" y="443894"/>
                </a:lnTo>
                <a:lnTo>
                  <a:pt x="271437" y="399364"/>
                </a:lnTo>
                <a:lnTo>
                  <a:pt x="272329" y="378181"/>
                </a:lnTo>
                <a:lnTo>
                  <a:pt x="279463" y="336934"/>
                </a:lnTo>
                <a:lnTo>
                  <a:pt x="293662" y="297530"/>
                </a:lnTo>
                <a:lnTo>
                  <a:pt x="314502" y="262225"/>
                </a:lnTo>
                <a:lnTo>
                  <a:pt x="341807" y="231642"/>
                </a:lnTo>
                <a:lnTo>
                  <a:pt x="375143" y="207605"/>
                </a:lnTo>
                <a:lnTo>
                  <a:pt x="414204" y="190625"/>
                </a:lnTo>
                <a:lnTo>
                  <a:pt x="457652" y="182023"/>
                </a:lnTo>
                <a:lnTo>
                  <a:pt x="480936" y="180949"/>
                </a:lnTo>
                <a:lnTo>
                  <a:pt x="711087" y="180949"/>
                </a:lnTo>
                <a:lnTo>
                  <a:pt x="692835" y="11887"/>
                </a:lnTo>
                <a:lnTo>
                  <a:pt x="634946" y="6691"/>
                </a:lnTo>
                <a:lnTo>
                  <a:pt x="580337" y="2976"/>
                </a:lnTo>
                <a:lnTo>
                  <a:pt x="529002" y="744"/>
                </a:lnTo>
                <a:lnTo>
                  <a:pt x="480936" y="0"/>
                </a:lnTo>
                <a:close/>
              </a:path>
              <a:path w="714375" h="807085">
                <a:moveTo>
                  <a:pt x="714298" y="591604"/>
                </a:moveTo>
                <a:lnTo>
                  <a:pt x="651171" y="604428"/>
                </a:lnTo>
                <a:lnTo>
                  <a:pt x="597585" y="613321"/>
                </a:lnTo>
                <a:lnTo>
                  <a:pt x="524791" y="618884"/>
                </a:lnTo>
                <a:lnTo>
                  <a:pt x="480936" y="620191"/>
                </a:lnTo>
                <a:lnTo>
                  <a:pt x="711212" y="620191"/>
                </a:lnTo>
                <a:lnTo>
                  <a:pt x="714298" y="591604"/>
                </a:lnTo>
                <a:close/>
              </a:path>
              <a:path w="714375" h="807085">
                <a:moveTo>
                  <a:pt x="711087" y="180949"/>
                </a:moveTo>
                <a:lnTo>
                  <a:pt x="480936" y="180949"/>
                </a:lnTo>
                <a:lnTo>
                  <a:pt x="495375" y="181097"/>
                </a:lnTo>
                <a:lnTo>
                  <a:pt x="510105" y="181540"/>
                </a:lnTo>
                <a:lnTo>
                  <a:pt x="525134" y="182278"/>
                </a:lnTo>
                <a:lnTo>
                  <a:pt x="540473" y="183311"/>
                </a:lnTo>
                <a:lnTo>
                  <a:pt x="597585" y="188074"/>
                </a:lnTo>
                <a:lnTo>
                  <a:pt x="714298" y="210693"/>
                </a:lnTo>
                <a:lnTo>
                  <a:pt x="711087" y="180949"/>
                </a:lnTo>
                <a:close/>
              </a:path>
            </a:pathLst>
          </a:custGeom>
          <a:solidFill>
            <a:srgbClr val="FEC600"/>
          </a:solidFill>
        </p:spPr>
        <p:txBody>
          <a:bodyPr wrap="square" lIns="0" tIns="0" rIns="0" bIns="0" rtlCol="0"/>
          <a:lstStyle/>
          <a:p>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8043"/>
            <a:ext cx="7886700" cy="1116292"/>
          </a:xfrm>
          <a:solidFill>
            <a:schemeClr val="tx1"/>
          </a:solidFill>
        </p:spPr>
        <p:txBody>
          <a:bodyPr>
            <a:normAutofit/>
          </a:bodyPr>
          <a:lstStyle/>
          <a:p>
            <a:r>
              <a:rPr lang="en-US" sz="2400" b="1" dirty="0">
                <a:solidFill>
                  <a:srgbClr val="FFC000"/>
                </a:solidFill>
                <a:latin typeface="+mn-lt"/>
              </a:rPr>
              <a:t>What Are Prompt and Effective Actions to End the Conduct, Remedy Its Effects, and Prevent It from Occurring Again? </a:t>
            </a:r>
          </a:p>
        </p:txBody>
      </p:sp>
      <p:graphicFrame>
        <p:nvGraphicFramePr>
          <p:cNvPr id="5" name="Content Placeholder 4"/>
          <p:cNvGraphicFramePr>
            <a:graphicFrameLocks noGrp="1"/>
          </p:cNvGraphicFramePr>
          <p:nvPr>
            <p:ph idx="1"/>
            <p:extLst/>
          </p:nvPr>
        </p:nvGraphicFramePr>
        <p:xfrm>
          <a:off x="1075800" y="2188369"/>
          <a:ext cx="8229600" cy="34694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extLst/>
          </p:nvPr>
        </p:nvGraphicFramePr>
        <p:xfrm>
          <a:off x="862913" y="2426559"/>
          <a:ext cx="7224584" cy="357419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 name="Rectangle 2"/>
          <p:cNvSpPr/>
          <p:nvPr/>
        </p:nvSpPr>
        <p:spPr>
          <a:xfrm>
            <a:off x="1515161" y="1914978"/>
            <a:ext cx="1884405" cy="1451919"/>
          </a:xfrm>
          <a:prstGeom prst="rect">
            <a:avLst/>
          </a:prstGeom>
          <a:gradFill>
            <a:gsLst>
              <a:gs pos="0">
                <a:srgbClr val="FFC000"/>
              </a:gs>
              <a:gs pos="80000">
                <a:schemeClr val="bg1">
                  <a:lumMod val="75000"/>
                </a:schemeClr>
              </a:gs>
              <a:gs pos="100000">
                <a:schemeClr val="tx1"/>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t>Interim Measures to Ensure the Victim’s Safety</a:t>
            </a:r>
          </a:p>
        </p:txBody>
      </p:sp>
      <p:sp>
        <p:nvSpPr>
          <p:cNvPr id="4" name="Flowchart: Delay 3"/>
          <p:cNvSpPr/>
          <p:nvPr/>
        </p:nvSpPr>
        <p:spPr>
          <a:xfrm>
            <a:off x="3838927" y="1451600"/>
            <a:ext cx="4034481" cy="1915297"/>
          </a:xfrm>
          <a:prstGeom prst="flowChartDelay">
            <a:avLst/>
          </a:prstGeom>
          <a:gradFill>
            <a:gsLst>
              <a:gs pos="0">
                <a:srgbClr val="FFC000"/>
              </a:gs>
              <a:gs pos="80000">
                <a:schemeClr val="bg1">
                  <a:lumMod val="75000"/>
                </a:schemeClr>
              </a:gs>
              <a:gs pos="100000">
                <a:schemeClr val="tx1"/>
              </a:gs>
            </a:gsLst>
          </a:gradFill>
        </p:spPr>
        <p:style>
          <a:lnRef idx="1">
            <a:schemeClr val="accent1"/>
          </a:lnRef>
          <a:fillRef idx="3">
            <a:schemeClr val="accent1"/>
          </a:fillRef>
          <a:effectRef idx="2">
            <a:schemeClr val="accent1"/>
          </a:effectRef>
          <a:fontRef idx="minor">
            <a:schemeClr val="lt1"/>
          </a:fontRef>
        </p:style>
        <p:txBody>
          <a:bodyPr rtlCol="0" anchor="ctr"/>
          <a:lstStyle/>
          <a:p>
            <a:pPr>
              <a:buFont typeface="Arial"/>
              <a:buChar char="•"/>
            </a:pPr>
            <a:r>
              <a:rPr lang="en-US" sz="1350" dirty="0"/>
              <a:t>Temporary suspension of the accused from residence halls or campus</a:t>
            </a:r>
          </a:p>
          <a:p>
            <a:pPr>
              <a:buFont typeface="Arial"/>
              <a:buChar char="•"/>
            </a:pPr>
            <a:r>
              <a:rPr lang="en-US" sz="1350" dirty="0"/>
              <a:t>Separating the accused and the victim in living/work spaces </a:t>
            </a:r>
          </a:p>
          <a:p>
            <a:pPr>
              <a:buFont typeface="Arial"/>
              <a:buChar char="•"/>
            </a:pPr>
            <a:r>
              <a:rPr lang="en-US" sz="1350" dirty="0"/>
              <a:t>Academic adjustments </a:t>
            </a:r>
          </a:p>
          <a:p>
            <a:pPr>
              <a:buFont typeface="Arial"/>
              <a:buChar char="•"/>
            </a:pPr>
            <a:r>
              <a:rPr lang="en-US" sz="1350" dirty="0"/>
              <a:t>Counseling </a:t>
            </a:r>
          </a:p>
          <a:p>
            <a:pPr>
              <a:buFont typeface="Arial"/>
              <a:buChar char="•"/>
            </a:pPr>
            <a:r>
              <a:rPr lang="en-US" sz="1350" dirty="0"/>
              <a:t>Escorts </a:t>
            </a:r>
          </a:p>
        </p:txBody>
      </p:sp>
      <p:sp>
        <p:nvSpPr>
          <p:cNvPr id="7" name="Rectangle 6"/>
          <p:cNvSpPr/>
          <p:nvPr/>
        </p:nvSpPr>
        <p:spPr>
          <a:xfrm>
            <a:off x="1515161" y="3514142"/>
            <a:ext cx="5857103" cy="33363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Complaint Investigations and Resolutions</a:t>
            </a:r>
          </a:p>
        </p:txBody>
      </p:sp>
      <p:sp>
        <p:nvSpPr>
          <p:cNvPr id="8" name="Rectangle 7"/>
          <p:cNvSpPr/>
          <p:nvPr/>
        </p:nvSpPr>
        <p:spPr>
          <a:xfrm>
            <a:off x="1515160" y="4010465"/>
            <a:ext cx="5857103" cy="3459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Discipline/Sanctions</a:t>
            </a:r>
          </a:p>
        </p:txBody>
      </p:sp>
      <p:sp>
        <p:nvSpPr>
          <p:cNvPr id="9" name="Rectangle 8"/>
          <p:cNvSpPr/>
          <p:nvPr/>
        </p:nvSpPr>
        <p:spPr>
          <a:xfrm>
            <a:off x="1505451" y="4489121"/>
            <a:ext cx="5857103" cy="40159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Prevention and Awareness Training</a:t>
            </a:r>
          </a:p>
        </p:txBody>
      </p:sp>
      <p:sp>
        <p:nvSpPr>
          <p:cNvPr id="10" name="Slide Number Placeholder 9"/>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2276946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a:bodyPr>
          <a:lstStyle/>
          <a:p>
            <a:r>
              <a:rPr lang="en-US" sz="2400" b="1" dirty="0">
                <a:solidFill>
                  <a:srgbClr val="FFC000"/>
                </a:solidFill>
                <a:latin typeface="+mn-lt"/>
              </a:rPr>
              <a:t>TJC’S Legal Obligation To Respond </a:t>
            </a:r>
          </a:p>
        </p:txBody>
      </p:sp>
      <p:sp>
        <p:nvSpPr>
          <p:cNvPr id="3" name="Content Placeholder 2"/>
          <p:cNvSpPr>
            <a:spLocks noGrp="1"/>
          </p:cNvSpPr>
          <p:nvPr>
            <p:ph idx="1"/>
          </p:nvPr>
        </p:nvSpPr>
        <p:spPr/>
        <p:txBody>
          <a:bodyPr vert="horz">
            <a:normAutofit/>
          </a:bodyPr>
          <a:lstStyle/>
          <a:p>
            <a:pPr>
              <a:buNone/>
            </a:pPr>
            <a:r>
              <a:rPr lang="en-US" sz="2400" dirty="0"/>
              <a:t>Tyler Junior College revised their Equal Opportunity Plan (EO Plan) to expand the prohibition against discrimination, discriminatory harassment and retaliation to include the prohibition of all forms of: </a:t>
            </a:r>
          </a:p>
          <a:p>
            <a:pPr>
              <a:buNone/>
            </a:pPr>
            <a:endParaRPr lang="en-US" sz="2400" dirty="0"/>
          </a:p>
          <a:p>
            <a:pPr marL="285750" indent="-285750">
              <a:buFont typeface="Arial" panose="020B0604020202020204" pitchFamily="34" charset="0"/>
              <a:buChar char="•"/>
            </a:pPr>
            <a:r>
              <a:rPr lang="en-US" sz="2400" dirty="0"/>
              <a:t>Sexual Harassment and Sexual Violence</a:t>
            </a:r>
          </a:p>
          <a:p>
            <a:pPr marL="285750" indent="-285750">
              <a:buFont typeface="Arial" panose="020B0604020202020204" pitchFamily="34" charset="0"/>
              <a:buChar char="•"/>
            </a:pPr>
            <a:r>
              <a:rPr lang="en-US" sz="2400" dirty="0"/>
              <a:t>Gender Based Harassment</a:t>
            </a:r>
          </a:p>
          <a:p>
            <a:pPr marL="285750" indent="-285750">
              <a:buFont typeface="Arial" panose="020B0604020202020204" pitchFamily="34" charset="0"/>
              <a:buChar char="•"/>
            </a:pPr>
            <a:r>
              <a:rPr lang="en-US" sz="2400" dirty="0"/>
              <a:t>Domestic and Dating Violence</a:t>
            </a:r>
          </a:p>
          <a:p>
            <a:pPr marL="285750" indent="-285750">
              <a:buFont typeface="Arial" panose="020B0604020202020204" pitchFamily="34" charset="0"/>
              <a:buChar char="•"/>
            </a:pPr>
            <a:r>
              <a:rPr lang="en-US" sz="2400" dirty="0"/>
              <a:t>Stalking</a:t>
            </a:r>
          </a:p>
          <a:p>
            <a:pPr marL="285750" indent="-285750">
              <a:buFont typeface="Arial" panose="020B0604020202020204" pitchFamily="34" charset="0"/>
              <a:buChar char="•"/>
            </a:pPr>
            <a:r>
              <a:rPr lang="en-US" sz="2400" dirty="0"/>
              <a:t>Rape and Statutory Rape</a:t>
            </a:r>
          </a:p>
          <a:p>
            <a:endParaRPr lang="en-US" dirty="0"/>
          </a:p>
          <a:p>
            <a:endParaRPr lang="en-US" dirty="0"/>
          </a:p>
        </p:txBody>
      </p:sp>
      <p:sp>
        <p:nvSpPr>
          <p:cNvPr id="4" name="Slide Number Placehold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2791653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a:bodyPr>
          <a:lstStyle/>
          <a:p>
            <a:r>
              <a:rPr lang="en-US" sz="2400" b="1" dirty="0">
                <a:solidFill>
                  <a:srgbClr val="FFC000"/>
                </a:solidFill>
                <a:latin typeface="+mn-lt"/>
              </a:rPr>
              <a:t>Sexual Violence Policy Training </a:t>
            </a:r>
            <a:br>
              <a:rPr lang="en-US" sz="2400" b="1" dirty="0">
                <a:solidFill>
                  <a:srgbClr val="FFC000"/>
                </a:solidFill>
                <a:latin typeface="+mn-lt"/>
              </a:rPr>
            </a:br>
            <a:r>
              <a:rPr lang="en-US" sz="2400" b="1" dirty="0">
                <a:solidFill>
                  <a:srgbClr val="FFC000"/>
                </a:solidFill>
                <a:latin typeface="+mn-lt"/>
              </a:rPr>
              <a:t>Definitions:</a:t>
            </a:r>
          </a:p>
        </p:txBody>
      </p:sp>
      <p:sp>
        <p:nvSpPr>
          <p:cNvPr id="3" name="Content Placeholder 2"/>
          <p:cNvSpPr>
            <a:spLocks noGrp="1"/>
          </p:cNvSpPr>
          <p:nvPr>
            <p:ph idx="1"/>
          </p:nvPr>
        </p:nvSpPr>
        <p:spPr>
          <a:xfrm>
            <a:off x="457200" y="1447800"/>
            <a:ext cx="8229600" cy="4526280"/>
          </a:xfrm>
        </p:spPr>
        <p:txBody>
          <a:bodyPr>
            <a:normAutofit fontScale="85000" lnSpcReduction="20000"/>
          </a:bodyPr>
          <a:lstStyle/>
          <a:p>
            <a:r>
              <a:rPr lang="en-US" b="1" dirty="0"/>
              <a:t>Affirmative Consent </a:t>
            </a:r>
          </a:p>
          <a:p>
            <a:pPr>
              <a:lnSpc>
                <a:spcPct val="107000"/>
              </a:lnSpc>
              <a:spcAft>
                <a:spcPts val="450"/>
              </a:spcAft>
            </a:pPr>
            <a:r>
              <a:rPr lang="en-US" dirty="0">
                <a:latin typeface="Calibri" panose="020F0502020204030204" pitchFamily="34" charset="0"/>
                <a:ea typeface="Calibri" panose="020F0502020204030204" pitchFamily="34" charset="0"/>
                <a:cs typeface="Times New Roman" panose="02020603050405020304" pitchFamily="18" charset="0"/>
              </a:rPr>
              <a:t>Consent is:</a:t>
            </a:r>
          </a:p>
          <a:p>
            <a:pPr marL="357473" lvl="1" indent="-192881">
              <a:lnSpc>
                <a:spcPct val="107000"/>
              </a:lnSpc>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Words or actions showing clear, knowing and voluntary agreement to engage in a specific sexual activity during a sexual encounter; or </a:t>
            </a:r>
          </a:p>
          <a:p>
            <a:pPr marL="357473" lvl="1" indent="-192881">
              <a:lnSpc>
                <a:spcPct val="107000"/>
              </a:lnSpc>
              <a:spcAft>
                <a:spcPts val="45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An affirmative, unambiguous, and voluntary decision given by clear actions or words</a:t>
            </a:r>
          </a:p>
          <a:p>
            <a:pPr>
              <a:lnSpc>
                <a:spcPct val="107000"/>
              </a:lnSpc>
              <a:spcAft>
                <a:spcPts val="450"/>
              </a:spcAft>
            </a:pPr>
            <a:r>
              <a:rPr lang="en-US" dirty="0">
                <a:latin typeface="Calibri" panose="020F0502020204030204" pitchFamily="34" charset="0"/>
                <a:ea typeface="Calibri" panose="020F0502020204030204" pitchFamily="34" charset="0"/>
                <a:cs typeface="Times New Roman" panose="02020603050405020304" pitchFamily="18" charset="0"/>
              </a:rPr>
              <a:t>Consent is also:</a:t>
            </a:r>
          </a:p>
          <a:p>
            <a:pPr marL="357473" lvl="1" indent="-192881">
              <a:lnSpc>
                <a:spcPct val="107000"/>
              </a:lnSpc>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Saying “Yes” with both your body and words;</a:t>
            </a:r>
          </a:p>
          <a:p>
            <a:pPr marL="357473" lvl="1" indent="-192881">
              <a:lnSpc>
                <a:spcPct val="107000"/>
              </a:lnSpc>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Given while sober; and</a:t>
            </a:r>
          </a:p>
          <a:p>
            <a:pPr marL="357473" lvl="1" indent="-192881">
              <a:lnSpc>
                <a:spcPct val="107000"/>
              </a:lnSpc>
              <a:spcAft>
                <a:spcPts val="45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Clearly communicated.</a:t>
            </a:r>
          </a:p>
          <a:p>
            <a:pPr>
              <a:lnSpc>
                <a:spcPct val="107000"/>
              </a:lnSpc>
              <a:spcAft>
                <a:spcPts val="450"/>
              </a:spcAft>
            </a:pPr>
            <a:r>
              <a:rPr lang="en-US" dirty="0">
                <a:latin typeface="Calibri" panose="020F0502020204030204" pitchFamily="34" charset="0"/>
                <a:ea typeface="Calibri" panose="020F0502020204030204" pitchFamily="34" charset="0"/>
                <a:cs typeface="Times New Roman" panose="02020603050405020304" pitchFamily="18" charset="0"/>
              </a:rPr>
              <a:t>Consent May </a:t>
            </a:r>
            <a:r>
              <a:rPr lang="en-US" b="1" i="1" dirty="0">
                <a:latin typeface="Calibri" panose="020F0502020204030204" pitchFamily="34" charset="0"/>
                <a:ea typeface="Calibri" panose="020F0502020204030204" pitchFamily="34" charset="0"/>
                <a:cs typeface="Times New Roman" panose="02020603050405020304" pitchFamily="18" charset="0"/>
              </a:rPr>
              <a:t>Not</a:t>
            </a:r>
            <a:r>
              <a:rPr lang="en-US" dirty="0">
                <a:latin typeface="Calibri" panose="020F0502020204030204" pitchFamily="34" charset="0"/>
                <a:ea typeface="Calibri" panose="020F0502020204030204" pitchFamily="34" charset="0"/>
                <a:cs typeface="Times New Roman" panose="02020603050405020304" pitchFamily="18" charset="0"/>
              </a:rPr>
              <a:t> be inferred from:</a:t>
            </a:r>
          </a:p>
          <a:p>
            <a:pPr marL="357473" lvl="1" indent="-192881">
              <a:lnSpc>
                <a:spcPct val="107000"/>
              </a:lnSpc>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Silence, passivity, or lack of active resistance alone</a:t>
            </a:r>
          </a:p>
          <a:p>
            <a:pPr marL="357473" lvl="1" indent="-192881">
              <a:lnSpc>
                <a:spcPct val="107000"/>
              </a:lnSpc>
              <a:spcAft>
                <a:spcPts val="45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A current or previous dating or sexual relationship</a:t>
            </a:r>
          </a:p>
          <a:p>
            <a:pPr>
              <a:lnSpc>
                <a:spcPct val="107000"/>
              </a:lnSpc>
              <a:spcAft>
                <a:spcPts val="450"/>
              </a:spcAft>
            </a:pPr>
            <a:r>
              <a:rPr lang="en-US" dirty="0">
                <a:latin typeface="Calibri" panose="020F0502020204030204" pitchFamily="34" charset="0"/>
                <a:ea typeface="Calibri" panose="020F0502020204030204" pitchFamily="34" charset="0"/>
                <a:cs typeface="Times New Roman" panose="02020603050405020304" pitchFamily="18" charset="0"/>
              </a:rPr>
              <a:t>Sex without consent is sexual assault. Use of force, intimidation, or coercion is a denial of a person’s right to freely give his or her       consent.</a:t>
            </a:r>
          </a:p>
          <a:p>
            <a:pPr>
              <a:lnSpc>
                <a:spcPct val="107000"/>
              </a:lnSpc>
              <a:spcAft>
                <a:spcPts val="450"/>
              </a:spcAft>
            </a:pPr>
            <a:r>
              <a:rPr lang="en-US" dirty="0">
                <a:latin typeface="Calibri" panose="020F0502020204030204" pitchFamily="34" charset="0"/>
                <a:ea typeface="Calibri" panose="020F0502020204030204" pitchFamily="34" charset="0"/>
                <a:cs typeface="Times New Roman" panose="02020603050405020304" pitchFamily="18" charset="0"/>
              </a:rPr>
              <a:t>Even if someone has agreed to engage sexually, that person has the right to withdraw their consent at any time.</a:t>
            </a:r>
          </a:p>
          <a:p>
            <a:r>
              <a:rPr lang="en-US" b="1" dirty="0"/>
              <a:t>Incapacitation</a:t>
            </a:r>
          </a:p>
          <a:p>
            <a:r>
              <a:rPr lang="en-US" dirty="0"/>
              <a:t>An individual who is incapacitated by alcohol and/or drugs, both voluntarily or involuntarily consumed, may not give consent. </a:t>
            </a:r>
            <a:endParaRPr lang="en-US" b="1" dirty="0"/>
          </a:p>
        </p:txBody>
      </p:sp>
      <p:sp>
        <p:nvSpPr>
          <p:cNvPr id="4" name="Slide Number Placehold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4082477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a:bodyPr>
          <a:lstStyle/>
          <a:p>
            <a:r>
              <a:rPr lang="en-US" sz="2400" b="1" dirty="0">
                <a:solidFill>
                  <a:srgbClr val="FFC000"/>
                </a:solidFill>
                <a:latin typeface="+mn-lt"/>
              </a:rPr>
              <a:t>Sexual Harassment </a:t>
            </a:r>
          </a:p>
        </p:txBody>
      </p:sp>
      <p:sp>
        <p:nvSpPr>
          <p:cNvPr id="3" name="Content Placeholder 2"/>
          <p:cNvSpPr>
            <a:spLocks noGrp="1"/>
          </p:cNvSpPr>
          <p:nvPr>
            <p:ph idx="1"/>
          </p:nvPr>
        </p:nvSpPr>
        <p:spPr>
          <a:xfrm>
            <a:off x="457200" y="2318657"/>
            <a:ext cx="8229600" cy="4526280"/>
          </a:xfrm>
        </p:spPr>
        <p:txBody>
          <a:bodyPr>
            <a:normAutofit/>
          </a:bodyPr>
          <a:lstStyle/>
          <a:p>
            <a:pPr marL="342900" indent="-342900">
              <a:buAutoNum type="arabicPeriod"/>
            </a:pPr>
            <a:r>
              <a:rPr lang="en-US" dirty="0"/>
              <a:t>A school employee conditioning an aid, benefit, or service of the institution upon a person’s participation in unwelcome sexual conduct (often called quid pro quo harassment); or</a:t>
            </a:r>
          </a:p>
          <a:p>
            <a:pPr marL="342900" indent="-342900">
              <a:buAutoNum type="arabicPeriod"/>
            </a:pPr>
            <a:r>
              <a:rPr lang="en-US" dirty="0"/>
              <a:t>Unwelcome conduct that a reasonable person would find to be so severe, pervasive and objectively offensive that it denies a person equal access to the school’s education program or activity, or</a:t>
            </a:r>
          </a:p>
          <a:p>
            <a:pPr marL="342900" indent="-342900">
              <a:buAutoNum type="arabicPeriod"/>
            </a:pPr>
            <a:r>
              <a:rPr lang="en-US" dirty="0"/>
              <a:t>Any instance of sexual assault dating violence, domestic violence, and stalking.</a:t>
            </a:r>
          </a:p>
        </p:txBody>
      </p:sp>
      <p:sp>
        <p:nvSpPr>
          <p:cNvPr id="4" name="Slide Number Placeholder 3"/>
          <p:cNvSpPr>
            <a:spLocks noGrp="1"/>
          </p:cNvSpPr>
          <p:nvPr>
            <p:ph type="sldNum" sz="quarter" idx="12"/>
          </p:nvPr>
        </p:nvSpPr>
        <p:spPr/>
        <p:txBody>
          <a:bodyPr/>
          <a:lstStyle/>
          <a:p>
            <a:endParaRPr lang="en-US" dirty="0">
              <a:solidFill>
                <a:prstClr val="black">
                  <a:tint val="95000"/>
                </a:prstClr>
              </a:solidFill>
            </a:endParaRPr>
          </a:p>
        </p:txBody>
      </p:sp>
    </p:spTree>
    <p:extLst>
      <p:ext uri="{BB962C8B-B14F-4D97-AF65-F5344CB8AC3E}">
        <p14:creationId xmlns:p14="http://schemas.microsoft.com/office/powerpoint/2010/main" val="3782768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669" y="152400"/>
            <a:ext cx="8229600" cy="1097280"/>
          </a:xfrm>
          <a:solidFill>
            <a:schemeClr val="tx1"/>
          </a:solidFill>
        </p:spPr>
        <p:txBody>
          <a:bodyPr>
            <a:normAutofit/>
          </a:bodyPr>
          <a:lstStyle/>
          <a:p>
            <a:r>
              <a:rPr lang="en-US" sz="2400" b="1" dirty="0">
                <a:solidFill>
                  <a:srgbClr val="FFC000"/>
                </a:solidFill>
                <a:latin typeface="+mn-lt"/>
              </a:rPr>
              <a:t>Sexual Violence Policy Training </a:t>
            </a:r>
            <a:br>
              <a:rPr lang="en-US" sz="2400" b="1" dirty="0">
                <a:solidFill>
                  <a:srgbClr val="FFC000"/>
                </a:solidFill>
                <a:latin typeface="+mn-lt"/>
              </a:rPr>
            </a:br>
            <a:r>
              <a:rPr lang="en-US" sz="2400" b="1" dirty="0">
                <a:solidFill>
                  <a:srgbClr val="FFC000"/>
                </a:solidFill>
                <a:latin typeface="+mn-lt"/>
              </a:rPr>
              <a:t>Definitions:</a:t>
            </a:r>
          </a:p>
        </p:txBody>
      </p:sp>
      <p:sp>
        <p:nvSpPr>
          <p:cNvPr id="3" name="Content Placeholder 2"/>
          <p:cNvSpPr>
            <a:spLocks noGrp="1"/>
          </p:cNvSpPr>
          <p:nvPr>
            <p:ph idx="1"/>
          </p:nvPr>
        </p:nvSpPr>
        <p:spPr>
          <a:xfrm>
            <a:off x="450669" y="1371600"/>
            <a:ext cx="8229600" cy="4526280"/>
          </a:xfrm>
        </p:spPr>
        <p:txBody>
          <a:bodyPr>
            <a:normAutofit fontScale="85000" lnSpcReduction="20000"/>
          </a:bodyPr>
          <a:lstStyle/>
          <a:p>
            <a:r>
              <a:rPr lang="en-US" b="1" dirty="0"/>
              <a:t>Affirmative Consent </a:t>
            </a:r>
          </a:p>
          <a:p>
            <a:pPr>
              <a:lnSpc>
                <a:spcPct val="107000"/>
              </a:lnSpc>
              <a:spcAft>
                <a:spcPts val="600"/>
              </a:spcAft>
            </a:pPr>
            <a:r>
              <a:rPr lang="en-US" dirty="0">
                <a:latin typeface="Calibri" panose="020F0502020204030204" pitchFamily="34" charset="0"/>
                <a:ea typeface="Calibri" panose="020F0502020204030204" pitchFamily="34" charset="0"/>
                <a:cs typeface="Times New Roman" panose="02020603050405020304" pitchFamily="18" charset="0"/>
              </a:rPr>
              <a:t>Consent is:</a:t>
            </a:r>
          </a:p>
          <a:p>
            <a:pPr marL="476631" lvl="1" indent="-257175">
              <a:lnSpc>
                <a:spcPct val="107000"/>
              </a:lnSpc>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Words or actions showing clear, knowing and voluntary agreement to engage in a specific sexual activity during a sexual encounter; or </a:t>
            </a:r>
          </a:p>
          <a:p>
            <a:pPr marL="476631" lvl="1" indent="-257175">
              <a:lnSpc>
                <a:spcPct val="107000"/>
              </a:lnSpc>
              <a:spcAft>
                <a:spcPts val="6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An affirmative, unambiguous, and voluntary decision given by clear actions or words</a:t>
            </a:r>
          </a:p>
          <a:p>
            <a:pPr>
              <a:lnSpc>
                <a:spcPct val="107000"/>
              </a:lnSpc>
              <a:spcAft>
                <a:spcPts val="600"/>
              </a:spcAft>
            </a:pPr>
            <a:r>
              <a:rPr lang="en-US" dirty="0">
                <a:latin typeface="Calibri" panose="020F0502020204030204" pitchFamily="34" charset="0"/>
                <a:ea typeface="Calibri" panose="020F0502020204030204" pitchFamily="34" charset="0"/>
                <a:cs typeface="Times New Roman" panose="02020603050405020304" pitchFamily="18" charset="0"/>
              </a:rPr>
              <a:t>Consent is also:</a:t>
            </a:r>
          </a:p>
          <a:p>
            <a:pPr marL="476631" lvl="1" indent="-257175">
              <a:lnSpc>
                <a:spcPct val="107000"/>
              </a:lnSpc>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Saying “Yes” with both your body and words;</a:t>
            </a:r>
          </a:p>
          <a:p>
            <a:pPr marL="476631" lvl="1" indent="-257175">
              <a:lnSpc>
                <a:spcPct val="107000"/>
              </a:lnSpc>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Given while sober; and</a:t>
            </a:r>
          </a:p>
          <a:p>
            <a:pPr marL="476631" lvl="1" indent="-257175">
              <a:lnSpc>
                <a:spcPct val="107000"/>
              </a:lnSpc>
              <a:spcAft>
                <a:spcPts val="6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Clearly communicated.</a:t>
            </a:r>
          </a:p>
          <a:p>
            <a:pPr>
              <a:lnSpc>
                <a:spcPct val="107000"/>
              </a:lnSpc>
              <a:spcAft>
                <a:spcPts val="600"/>
              </a:spcAft>
            </a:pPr>
            <a:r>
              <a:rPr lang="en-US" dirty="0">
                <a:latin typeface="Calibri" panose="020F0502020204030204" pitchFamily="34" charset="0"/>
                <a:ea typeface="Calibri" panose="020F0502020204030204" pitchFamily="34" charset="0"/>
                <a:cs typeface="Times New Roman" panose="02020603050405020304" pitchFamily="18" charset="0"/>
              </a:rPr>
              <a:t>Consent May </a:t>
            </a:r>
            <a:r>
              <a:rPr lang="en-US" b="1" i="1" dirty="0">
                <a:latin typeface="Calibri" panose="020F0502020204030204" pitchFamily="34" charset="0"/>
                <a:ea typeface="Calibri" panose="020F0502020204030204" pitchFamily="34" charset="0"/>
                <a:cs typeface="Times New Roman" panose="02020603050405020304" pitchFamily="18" charset="0"/>
              </a:rPr>
              <a:t>Not</a:t>
            </a:r>
            <a:r>
              <a:rPr lang="en-US" dirty="0">
                <a:latin typeface="Calibri" panose="020F0502020204030204" pitchFamily="34" charset="0"/>
                <a:ea typeface="Calibri" panose="020F0502020204030204" pitchFamily="34" charset="0"/>
                <a:cs typeface="Times New Roman" panose="02020603050405020304" pitchFamily="18" charset="0"/>
              </a:rPr>
              <a:t> be inferred from:</a:t>
            </a:r>
          </a:p>
          <a:p>
            <a:pPr marL="476631" lvl="1" indent="-257175">
              <a:lnSpc>
                <a:spcPct val="107000"/>
              </a:lnSpc>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Silence, passivity, or lack of active resistance alone</a:t>
            </a:r>
          </a:p>
          <a:p>
            <a:pPr marL="476631" lvl="1" indent="-257175">
              <a:lnSpc>
                <a:spcPct val="107000"/>
              </a:lnSpc>
              <a:spcAft>
                <a:spcPts val="6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A current or previous dating or sexual relationship</a:t>
            </a:r>
          </a:p>
          <a:p>
            <a:pPr>
              <a:lnSpc>
                <a:spcPct val="107000"/>
              </a:lnSpc>
              <a:spcAft>
                <a:spcPts val="600"/>
              </a:spcAft>
            </a:pPr>
            <a:r>
              <a:rPr lang="en-US" dirty="0">
                <a:latin typeface="Calibri" panose="020F0502020204030204" pitchFamily="34" charset="0"/>
                <a:ea typeface="Calibri" panose="020F0502020204030204" pitchFamily="34" charset="0"/>
                <a:cs typeface="Times New Roman" panose="02020603050405020304" pitchFamily="18" charset="0"/>
              </a:rPr>
              <a:t>Sex without consent is sexual assault. Use of force, intimidation, or coercion is a denial of a person’s right to freely give his or her       consent.</a:t>
            </a:r>
          </a:p>
          <a:p>
            <a:pPr>
              <a:lnSpc>
                <a:spcPct val="107000"/>
              </a:lnSpc>
              <a:spcAft>
                <a:spcPts val="600"/>
              </a:spcAft>
            </a:pPr>
            <a:r>
              <a:rPr lang="en-US" dirty="0">
                <a:latin typeface="Calibri" panose="020F0502020204030204" pitchFamily="34" charset="0"/>
                <a:ea typeface="Calibri" panose="020F0502020204030204" pitchFamily="34" charset="0"/>
                <a:cs typeface="Times New Roman" panose="02020603050405020304" pitchFamily="18" charset="0"/>
              </a:rPr>
              <a:t>Even if someone has agreed to engage sexually, that person has the right to withdraw their consent at any time.</a:t>
            </a:r>
          </a:p>
          <a:p>
            <a:r>
              <a:rPr lang="en-US" b="1" dirty="0"/>
              <a:t>Incapacitation</a:t>
            </a:r>
          </a:p>
          <a:p>
            <a:r>
              <a:rPr lang="en-US" dirty="0"/>
              <a:t>An individual who is incapacitated by alcohol and/or drugs, both voluntarily or involuntarily consumed, may not give consent. </a:t>
            </a:r>
            <a:endParaRPr lang="en-US" b="1" dirty="0"/>
          </a:p>
        </p:txBody>
      </p:sp>
      <p:sp>
        <p:nvSpPr>
          <p:cNvPr id="4" name="Slide Number Placeholder 3"/>
          <p:cNvSpPr>
            <a:spLocks noGrp="1"/>
          </p:cNvSpPr>
          <p:nvPr>
            <p:ph type="sldNum" sz="quarter" idx="12"/>
          </p:nvPr>
        </p:nvSpPr>
        <p:spPr/>
        <p:txBody>
          <a:bodyPr/>
          <a:lstStyle/>
          <a:p>
            <a:endParaRPr lang="en-US" dirty="0">
              <a:solidFill>
                <a:prstClr val="black">
                  <a:tint val="95000"/>
                </a:prstClr>
              </a:solidFill>
            </a:endParaRPr>
          </a:p>
        </p:txBody>
      </p:sp>
    </p:spTree>
    <p:extLst>
      <p:ext uri="{BB962C8B-B14F-4D97-AF65-F5344CB8AC3E}">
        <p14:creationId xmlns:p14="http://schemas.microsoft.com/office/powerpoint/2010/main" val="3244068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a:bodyPr>
          <a:lstStyle/>
          <a:p>
            <a:r>
              <a:rPr lang="en-US" sz="2400" b="1" dirty="0">
                <a:solidFill>
                  <a:srgbClr val="FFC000"/>
                </a:solidFill>
                <a:latin typeface="+mn-lt"/>
              </a:rPr>
              <a:t>Gender-Based Harassment</a:t>
            </a:r>
          </a:p>
        </p:txBody>
      </p:sp>
      <p:sp>
        <p:nvSpPr>
          <p:cNvPr id="3" name="Content Placeholder 2"/>
          <p:cNvSpPr>
            <a:spLocks noGrp="1"/>
          </p:cNvSpPr>
          <p:nvPr>
            <p:ph idx="1"/>
          </p:nvPr>
        </p:nvSpPr>
        <p:spPr>
          <a:xfrm>
            <a:off x="452846" y="1378131"/>
            <a:ext cx="8229600" cy="4526280"/>
          </a:xfrm>
        </p:spPr>
        <p:txBody>
          <a:bodyPr>
            <a:normAutofit/>
          </a:bodyPr>
          <a:lstStyle/>
          <a:p>
            <a:r>
              <a:rPr lang="en-US" dirty="0"/>
              <a:t>Gender-based harassment is verbal or physical conduct that denigrates or shows hostility or aversion toward an employee, student, or group of employees or students because of their gender and that:</a:t>
            </a:r>
          </a:p>
          <a:p>
            <a:endParaRPr lang="en-US" dirty="0"/>
          </a:p>
          <a:p>
            <a:pPr lvl="1"/>
            <a:r>
              <a:rPr lang="en-US" dirty="0"/>
              <a:t> Has the purpose or effect of creating an intimidating, hostile, or offensive work or academic environment; </a:t>
            </a:r>
          </a:p>
          <a:p>
            <a:pPr lvl="1"/>
            <a:r>
              <a:rPr lang="en-US" dirty="0"/>
              <a:t>Has the purpose or effect of unreasonably interfering with an individual’s performance of duties or studies; or </a:t>
            </a:r>
          </a:p>
          <a:p>
            <a:pPr lvl="1"/>
            <a:r>
              <a:rPr lang="en-US" dirty="0"/>
              <a:t>Otherwise adversely affects an individual’s employment or academic opportunities. </a:t>
            </a:r>
          </a:p>
          <a:p>
            <a:endParaRPr lang="en-US" dirty="0"/>
          </a:p>
          <a:p>
            <a:r>
              <a:rPr lang="en-US" dirty="0"/>
              <a:t>Harassing conduct includes epithets, slurs, negative stereotyping; threatening, intimidating, or hostile acts that relate to gender; and written or graphic material that denigrates or shows hostility or aversion toward an individual or group because of gender that is placed on walls, bulletin boards, or elsewhere on College District premises or that is circulated in the workplace.</a:t>
            </a:r>
          </a:p>
        </p:txBody>
      </p:sp>
      <p:sp>
        <p:nvSpPr>
          <p:cNvPr id="4" name="Slide Number Placeholder 3"/>
          <p:cNvSpPr>
            <a:spLocks noGrp="1"/>
          </p:cNvSpPr>
          <p:nvPr>
            <p:ph type="sldNum" sz="quarter" idx="12"/>
          </p:nvPr>
        </p:nvSpPr>
        <p:spPr/>
        <p:txBody>
          <a:bodyPr/>
          <a:lstStyle/>
          <a:p>
            <a:endParaRPr lang="en-US" dirty="0">
              <a:solidFill>
                <a:prstClr val="black">
                  <a:tint val="95000"/>
                </a:prstClr>
              </a:solidFill>
            </a:endParaRPr>
          </a:p>
        </p:txBody>
      </p:sp>
    </p:spTree>
    <p:extLst>
      <p:ext uri="{BB962C8B-B14F-4D97-AF65-F5344CB8AC3E}">
        <p14:creationId xmlns:p14="http://schemas.microsoft.com/office/powerpoint/2010/main" val="2003534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a:bodyPr>
          <a:lstStyle/>
          <a:p>
            <a:r>
              <a:rPr lang="en-US" sz="2400" b="1" dirty="0">
                <a:solidFill>
                  <a:srgbClr val="FFC000"/>
                </a:solidFill>
                <a:latin typeface="+mn-lt"/>
              </a:rPr>
              <a:t>Domestic and Dating Violence</a:t>
            </a:r>
          </a:p>
        </p:txBody>
      </p:sp>
      <p:sp>
        <p:nvSpPr>
          <p:cNvPr id="3" name="Content Placeholder 2"/>
          <p:cNvSpPr>
            <a:spLocks noGrp="1"/>
          </p:cNvSpPr>
          <p:nvPr>
            <p:ph idx="1"/>
          </p:nvPr>
        </p:nvSpPr>
        <p:spPr/>
        <p:txBody>
          <a:bodyPr>
            <a:normAutofit/>
          </a:bodyPr>
          <a:lstStyle/>
          <a:p>
            <a:r>
              <a:rPr lang="en-US" dirty="0"/>
              <a:t>violence committed by a person who is or has been in a social relationship of a romantic or intimate nature with the victim. The existence of such a relationship shall be determined based on the reporting party's statement and with consideration of the length of the relationship, the type of relationship, and the frequency of interaction between the persons involved in the relationship. For the purposes of this definition, dating violence includes, but is not limited to, sexual or physical abuse or the threat of such abuse. Dating violence does not include acts covered under the </a:t>
            </a:r>
            <a:r>
              <a:rPr lang="en-US" dirty="0" err="1"/>
              <a:t>Clery</a:t>
            </a:r>
            <a:r>
              <a:rPr lang="en-US" dirty="0"/>
              <a:t> Act definition of domestic violence.</a:t>
            </a:r>
          </a:p>
        </p:txBody>
      </p:sp>
      <p:sp>
        <p:nvSpPr>
          <p:cNvPr id="4" name="Slide Number Placeholder 3"/>
          <p:cNvSpPr>
            <a:spLocks noGrp="1"/>
          </p:cNvSpPr>
          <p:nvPr>
            <p:ph type="sldNum" sz="quarter" idx="12"/>
          </p:nvPr>
        </p:nvSpPr>
        <p:spPr/>
        <p:txBody>
          <a:bodyPr/>
          <a:lstStyle/>
          <a:p>
            <a:endParaRPr lang="en-US" dirty="0">
              <a:solidFill>
                <a:prstClr val="black">
                  <a:tint val="95000"/>
                </a:prstClr>
              </a:solidFill>
            </a:endParaRPr>
          </a:p>
        </p:txBody>
      </p:sp>
    </p:spTree>
    <p:extLst>
      <p:ext uri="{BB962C8B-B14F-4D97-AF65-F5344CB8AC3E}">
        <p14:creationId xmlns:p14="http://schemas.microsoft.com/office/powerpoint/2010/main" val="26866977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a:bodyPr>
          <a:lstStyle/>
          <a:p>
            <a:r>
              <a:rPr lang="en-US" sz="2400" b="1" dirty="0">
                <a:solidFill>
                  <a:srgbClr val="FFC000"/>
                </a:solidFill>
                <a:latin typeface="+mn-lt"/>
              </a:rPr>
              <a:t>Stalking</a:t>
            </a:r>
          </a:p>
        </p:txBody>
      </p:sp>
      <p:sp>
        <p:nvSpPr>
          <p:cNvPr id="3" name="Content Placeholder 2"/>
          <p:cNvSpPr>
            <a:spLocks noGrp="1"/>
          </p:cNvSpPr>
          <p:nvPr>
            <p:ph idx="1"/>
          </p:nvPr>
        </p:nvSpPr>
        <p:spPr>
          <a:xfrm>
            <a:off x="342900" y="1600200"/>
            <a:ext cx="8343900" cy="3323987"/>
          </a:xfrm>
        </p:spPr>
        <p:txBody>
          <a:bodyPr/>
          <a:lstStyle/>
          <a:p>
            <a:r>
              <a:rPr lang="en-US" dirty="0"/>
              <a:t>Engaging in a course of conduct directed at a specific person that would cause a reasonable person to fear for the person's safety or the safety of others or suffer substantial emotional distress.</a:t>
            </a:r>
          </a:p>
          <a:p>
            <a:endParaRPr lang="en-US" dirty="0"/>
          </a:p>
          <a:p>
            <a:r>
              <a:rPr lang="en-US" dirty="0"/>
              <a:t>For the purposes of this definition:</a:t>
            </a:r>
          </a:p>
          <a:p>
            <a:endParaRPr lang="en-US" dirty="0"/>
          </a:p>
          <a:p>
            <a:pPr lvl="0"/>
            <a:r>
              <a:rPr lang="en-US" dirty="0"/>
              <a:t>1.  “Course of conduct” means two or more acts, including, but not limited to, acts in which the stalker directly, indirectly, or through third parties, by any action, method, device, or means, follows, monitors, observes, surveils, threatens, or communicates to or about a person, or interferes with a person's property.</a:t>
            </a:r>
          </a:p>
          <a:p>
            <a:pPr lvl="0"/>
            <a:r>
              <a:rPr lang="en-US" dirty="0"/>
              <a:t>2.  “Reasonable person” means a reasonable person under similar circumstances and with similar identities to the victim.</a:t>
            </a:r>
          </a:p>
        </p:txBody>
      </p:sp>
      <p:sp>
        <p:nvSpPr>
          <p:cNvPr id="4" name="Slide Number Placeholder 3"/>
          <p:cNvSpPr>
            <a:spLocks noGrp="1"/>
          </p:cNvSpPr>
          <p:nvPr>
            <p:ph type="sldNum" sz="quarter" idx="12"/>
          </p:nvPr>
        </p:nvSpPr>
        <p:spPr/>
        <p:txBody>
          <a:bodyPr/>
          <a:lstStyle/>
          <a:p>
            <a:endParaRPr lang="en-US" dirty="0">
              <a:solidFill>
                <a:prstClr val="black">
                  <a:tint val="95000"/>
                </a:prstClr>
              </a:solidFill>
            </a:endParaRPr>
          </a:p>
        </p:txBody>
      </p:sp>
    </p:spTree>
    <p:extLst>
      <p:ext uri="{BB962C8B-B14F-4D97-AF65-F5344CB8AC3E}">
        <p14:creationId xmlns:p14="http://schemas.microsoft.com/office/powerpoint/2010/main" val="1568608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a:bodyPr>
          <a:lstStyle/>
          <a:p>
            <a:r>
              <a:rPr lang="en-US" sz="2400" b="1" dirty="0">
                <a:solidFill>
                  <a:srgbClr val="FFC000"/>
                </a:solidFill>
                <a:latin typeface="+mn-lt"/>
              </a:rPr>
              <a:t>Sexual Violence</a:t>
            </a:r>
          </a:p>
        </p:txBody>
      </p:sp>
      <p:sp>
        <p:nvSpPr>
          <p:cNvPr id="3" name="Content Placeholder 2"/>
          <p:cNvSpPr>
            <a:spLocks noGrp="1"/>
          </p:cNvSpPr>
          <p:nvPr>
            <p:ph idx="1"/>
          </p:nvPr>
        </p:nvSpPr>
        <p:spPr>
          <a:xfrm>
            <a:off x="342900" y="1676401"/>
            <a:ext cx="8343900" cy="2949178"/>
          </a:xfrm>
        </p:spPr>
        <p:txBody>
          <a:bodyPr/>
          <a:lstStyle/>
          <a:p>
            <a:r>
              <a:rPr lang="en-US" sz="2400" dirty="0"/>
              <a:t>As defined by OCR, sexual violence “refers to physical sexual acts perpetrated against a person’s will or where a person is incapable of giving consent (e.g., due to the [person’s] age or use of drugs or alcohol, or because an intellectual or other disability prevents the [person] from having the capacity to give consent).</a:t>
            </a:r>
          </a:p>
        </p:txBody>
      </p:sp>
      <p:sp>
        <p:nvSpPr>
          <p:cNvPr id="4" name="Slide Number Placeholder 3"/>
          <p:cNvSpPr>
            <a:spLocks noGrp="1"/>
          </p:cNvSpPr>
          <p:nvPr>
            <p:ph type="sldNum" sz="quarter" idx="12"/>
          </p:nvPr>
        </p:nvSpPr>
        <p:spPr/>
        <p:txBody>
          <a:bodyPr/>
          <a:lstStyle/>
          <a:p>
            <a:endParaRPr lang="en-US" dirty="0">
              <a:solidFill>
                <a:prstClr val="black">
                  <a:tint val="95000"/>
                </a:prstClr>
              </a:solidFill>
            </a:endParaRPr>
          </a:p>
        </p:txBody>
      </p:sp>
    </p:spTree>
    <p:extLst>
      <p:ext uri="{BB962C8B-B14F-4D97-AF65-F5344CB8AC3E}">
        <p14:creationId xmlns:p14="http://schemas.microsoft.com/office/powerpoint/2010/main" val="32324246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a:bodyPr>
          <a:lstStyle/>
          <a:p>
            <a:r>
              <a:rPr lang="en-US" sz="2400" b="1" dirty="0">
                <a:solidFill>
                  <a:srgbClr val="FFC000"/>
                </a:solidFill>
                <a:latin typeface="+mn-lt"/>
              </a:rPr>
              <a:t>Rape and Statutory Rape</a:t>
            </a:r>
          </a:p>
        </p:txBody>
      </p:sp>
      <p:sp>
        <p:nvSpPr>
          <p:cNvPr id="3" name="Content Placeholder 2"/>
          <p:cNvSpPr>
            <a:spLocks noGrp="1"/>
          </p:cNvSpPr>
          <p:nvPr>
            <p:ph idx="1"/>
          </p:nvPr>
        </p:nvSpPr>
        <p:spPr>
          <a:xfrm>
            <a:off x="457200" y="1577340"/>
            <a:ext cx="8229600" cy="2954655"/>
          </a:xfrm>
        </p:spPr>
        <p:txBody>
          <a:bodyPr/>
          <a:lstStyle/>
          <a:p>
            <a:pPr marL="285750" indent="-285750">
              <a:buFont typeface="Arial" panose="020B0604020202020204" pitchFamily="34" charset="0"/>
              <a:buChar char="•"/>
            </a:pPr>
            <a:r>
              <a:rPr lang="en-US" sz="2400" dirty="0"/>
              <a:t>Rape is the penetration, no matter how slight, of (1) the vagina or anus of a person by any body part of another person or by an object, or (2) the mouth of a person by a sex organ of another person, without that person’s consent. Rape is also the performance of oral sex or anal sex on another person without that person’s consent. </a:t>
            </a:r>
          </a:p>
          <a:p>
            <a:pPr marL="285750" indent="-285750">
              <a:buFont typeface="Arial" panose="020B0604020202020204" pitchFamily="34" charset="0"/>
              <a:buChar char="•"/>
            </a:pPr>
            <a:r>
              <a:rPr lang="en-US" sz="2400" dirty="0"/>
              <a:t> Statutory rape is sexual intercourse with a person who is under the statutory age of consent, which is 17 in Texas. </a:t>
            </a:r>
          </a:p>
        </p:txBody>
      </p:sp>
      <p:sp>
        <p:nvSpPr>
          <p:cNvPr id="4" name="Slide Number Placehold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218779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EDD45-C0E8-4E33-AA23-B9252DF01789}"/>
              </a:ext>
            </a:extLst>
          </p:cNvPr>
          <p:cNvSpPr>
            <a:spLocks noGrp="1"/>
          </p:cNvSpPr>
          <p:nvPr>
            <p:ph type="title"/>
          </p:nvPr>
        </p:nvSpPr>
        <p:spPr>
          <a:xfrm>
            <a:off x="457200" y="274320"/>
            <a:ext cx="8229600" cy="738664"/>
          </a:xfrm>
        </p:spPr>
        <p:txBody>
          <a:bodyPr/>
          <a:lstStyle/>
          <a:p>
            <a:pPr algn="ctr"/>
            <a:r>
              <a:rPr lang="en-US" sz="4800" b="1" dirty="0">
                <a:solidFill>
                  <a:srgbClr val="FFC000"/>
                </a:solidFill>
                <a:highlight>
                  <a:srgbClr val="000000"/>
                </a:highlight>
              </a:rPr>
              <a:t>Andrew Cantey</a:t>
            </a:r>
          </a:p>
        </p:txBody>
      </p:sp>
      <p:sp>
        <p:nvSpPr>
          <p:cNvPr id="3" name="Text Placeholder 2">
            <a:extLst>
              <a:ext uri="{FF2B5EF4-FFF2-40B4-BE49-F238E27FC236}">
                <a16:creationId xmlns:a16="http://schemas.microsoft.com/office/drawing/2014/main" id="{EFA35A6D-A835-456D-AACF-7950F0F5D37A}"/>
              </a:ext>
            </a:extLst>
          </p:cNvPr>
          <p:cNvSpPr>
            <a:spLocks noGrp="1"/>
          </p:cNvSpPr>
          <p:nvPr>
            <p:ph type="body" idx="1"/>
          </p:nvPr>
        </p:nvSpPr>
        <p:spPr>
          <a:xfrm>
            <a:off x="457200" y="1577340"/>
            <a:ext cx="8229600" cy="3939540"/>
          </a:xfrm>
        </p:spPr>
        <p:txBody>
          <a:bodyPr/>
          <a:lstStyle/>
          <a:p>
            <a:pPr algn="ctr"/>
            <a:r>
              <a:rPr lang="en-US" sz="3200" dirty="0">
                <a:solidFill>
                  <a:schemeClr val="tx1"/>
                </a:solidFill>
              </a:rPr>
              <a:t>Director, Employee Relations, Governance and Compliance, Human Resources</a:t>
            </a:r>
          </a:p>
          <a:p>
            <a:pPr algn="ctr"/>
            <a:r>
              <a:rPr lang="en-US" sz="3200" dirty="0">
                <a:solidFill>
                  <a:schemeClr val="tx1"/>
                </a:solidFill>
              </a:rPr>
              <a:t>Title IX Coordinator</a:t>
            </a:r>
          </a:p>
          <a:p>
            <a:pPr algn="ctr"/>
            <a:r>
              <a:rPr lang="en-US" sz="3200" dirty="0">
                <a:solidFill>
                  <a:schemeClr val="tx1"/>
                </a:solidFill>
              </a:rPr>
              <a:t>Tyler Junior College</a:t>
            </a:r>
          </a:p>
          <a:p>
            <a:pPr algn="ctr"/>
            <a:r>
              <a:rPr lang="en-US" sz="3200" dirty="0">
                <a:solidFill>
                  <a:schemeClr val="tx1"/>
                </a:solidFill>
              </a:rPr>
              <a:t>1327 South Baxter Avenue</a:t>
            </a:r>
          </a:p>
          <a:p>
            <a:pPr algn="ctr"/>
            <a:r>
              <a:rPr lang="en-US" sz="3200" dirty="0">
                <a:solidFill>
                  <a:schemeClr val="tx1"/>
                </a:solidFill>
              </a:rPr>
              <a:t>Tyler, TX 75701</a:t>
            </a:r>
          </a:p>
          <a:p>
            <a:pPr algn="ctr"/>
            <a:r>
              <a:rPr lang="en-US" sz="3200" dirty="0">
                <a:solidFill>
                  <a:schemeClr val="tx1"/>
                </a:solidFill>
              </a:rPr>
              <a:t>Telephone: 903-510-2186</a:t>
            </a:r>
          </a:p>
          <a:p>
            <a:pPr algn="ctr"/>
            <a:r>
              <a:rPr lang="en-US" sz="3200" dirty="0">
                <a:solidFill>
                  <a:schemeClr val="tx1"/>
                </a:solidFill>
              </a:rPr>
              <a:t>Email: acan2@tjc.edu</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a:bodyPr>
          <a:lstStyle/>
          <a:p>
            <a:r>
              <a:rPr lang="en-US" sz="2400" b="1" dirty="0">
                <a:solidFill>
                  <a:srgbClr val="FFC000"/>
                </a:solidFill>
                <a:latin typeface="+mn-lt"/>
              </a:rPr>
              <a:t>Retaliation</a:t>
            </a:r>
          </a:p>
        </p:txBody>
      </p:sp>
      <p:sp>
        <p:nvSpPr>
          <p:cNvPr id="3" name="Content Placeholder 2"/>
          <p:cNvSpPr>
            <a:spLocks noGrp="1"/>
          </p:cNvSpPr>
          <p:nvPr>
            <p:ph idx="1"/>
          </p:nvPr>
        </p:nvSpPr>
        <p:spPr/>
        <p:txBody>
          <a:bodyPr>
            <a:normAutofit/>
          </a:bodyPr>
          <a:lstStyle/>
          <a:p>
            <a:pPr marL="285750" indent="-285750">
              <a:buFont typeface="Arial" panose="020B0604020202020204" pitchFamily="34" charset="0"/>
              <a:buChar char="•"/>
            </a:pPr>
            <a:r>
              <a:rPr lang="en-US" dirty="0"/>
              <a:t>Tyler Junior College prohibits retaliation against any person for making an internal or external complaint of prohibited conduct, for assisting in making a complaint, for resisting or openly opposing such conduct, or for otherwise using or participating in the investigation process. </a:t>
            </a:r>
          </a:p>
          <a:p>
            <a:pPr marL="285750" indent="-285750">
              <a:buFont typeface="Arial" panose="020B0604020202020204" pitchFamily="34" charset="0"/>
              <a:buChar char="•"/>
            </a:pPr>
            <a:r>
              <a:rPr lang="en-US" dirty="0"/>
              <a:t>Prohibited retaliation includes: threats; intimidation; reprisals; harassment or misconduct; slander and libel; and adverse actions related to employment or education. </a:t>
            </a:r>
          </a:p>
          <a:p>
            <a:pPr marL="285750" indent="-285750">
              <a:buFont typeface="Arial" panose="020B0604020202020204" pitchFamily="34" charset="0"/>
              <a:buChar char="•"/>
            </a:pPr>
            <a:r>
              <a:rPr lang="en-US" dirty="0"/>
              <a:t>Retaliation can be committed by individuals or groups, including friends, relatives or other associates of the accused. </a:t>
            </a:r>
          </a:p>
          <a:p>
            <a:pPr marL="285750" indent="-285750">
              <a:buFont typeface="Arial" panose="020B0604020202020204" pitchFamily="34" charset="0"/>
              <a:buChar char="•"/>
            </a:pPr>
            <a:r>
              <a:rPr lang="en-US" dirty="0"/>
              <a:t>Retaliation, even in the absence of proven prohibited conduct in an underlying complaint, is a violation that is just as serious as the main offense. </a:t>
            </a:r>
          </a:p>
        </p:txBody>
      </p:sp>
      <p:sp>
        <p:nvSpPr>
          <p:cNvPr id="4" name="Slide Number Placeholder 3"/>
          <p:cNvSpPr>
            <a:spLocks noGrp="1"/>
          </p:cNvSpPr>
          <p:nvPr>
            <p:ph type="sldNum" sz="quarter" idx="12"/>
          </p:nvPr>
        </p:nvSpPr>
        <p:spPr/>
        <p:txBody>
          <a:bodyPr/>
          <a:lstStyle/>
          <a:p>
            <a:endParaRPr lang="en-US" dirty="0">
              <a:solidFill>
                <a:prstClr val="black">
                  <a:tint val="95000"/>
                </a:prstClr>
              </a:solidFill>
            </a:endParaRPr>
          </a:p>
        </p:txBody>
      </p:sp>
    </p:spTree>
    <p:extLst>
      <p:ext uri="{BB962C8B-B14F-4D97-AF65-F5344CB8AC3E}">
        <p14:creationId xmlns:p14="http://schemas.microsoft.com/office/powerpoint/2010/main" val="2247904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a:bodyPr>
          <a:lstStyle/>
          <a:p>
            <a:r>
              <a:rPr lang="en-US" sz="2400" b="1" dirty="0">
                <a:solidFill>
                  <a:srgbClr val="FFC000"/>
                </a:solidFill>
                <a:latin typeface="+mn-lt"/>
              </a:rPr>
              <a:t>Making No Report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84470485"/>
              </p:ext>
            </p:extLst>
          </p:nvPr>
        </p:nvGraphicFramePr>
        <p:xfrm>
          <a:off x="457200" y="2188369"/>
          <a:ext cx="8229600" cy="34694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32903014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a:bodyPr>
          <a:lstStyle/>
          <a:p>
            <a:r>
              <a:rPr lang="en-US" sz="2400" b="1" dirty="0">
                <a:solidFill>
                  <a:srgbClr val="FFC000"/>
                </a:solidFill>
                <a:latin typeface="+mn-lt"/>
              </a:rPr>
              <a:t>Who are the “Responsible Employees” at the College?</a:t>
            </a:r>
          </a:p>
        </p:txBody>
      </p:sp>
      <p:sp>
        <p:nvSpPr>
          <p:cNvPr id="3" name="Content Placeholder 2"/>
          <p:cNvSpPr>
            <a:spLocks noGrp="1"/>
          </p:cNvSpPr>
          <p:nvPr>
            <p:ph idx="1"/>
          </p:nvPr>
        </p:nvSpPr>
        <p:spPr/>
        <p:txBody>
          <a:bodyPr>
            <a:normAutofit lnSpcReduction="10000"/>
          </a:bodyPr>
          <a:lstStyle/>
          <a:p>
            <a:pPr>
              <a:buSzPct val="130000"/>
              <a:buFont typeface="Arial"/>
              <a:buChar char="•"/>
            </a:pPr>
            <a:r>
              <a:rPr lang="en-US" dirty="0"/>
              <a:t>Members of the Boards of Trustees </a:t>
            </a:r>
          </a:p>
          <a:p>
            <a:pPr>
              <a:buSzPct val="130000"/>
              <a:buFont typeface="Arial"/>
              <a:buChar char="•"/>
            </a:pPr>
            <a:r>
              <a:rPr lang="en-US" dirty="0"/>
              <a:t>The President and Vice Presidents </a:t>
            </a:r>
          </a:p>
          <a:p>
            <a:pPr>
              <a:buSzPct val="130000"/>
              <a:buFont typeface="Arial"/>
              <a:buChar char="•"/>
            </a:pPr>
            <a:r>
              <a:rPr lang="en-US" dirty="0"/>
              <a:t>Assist./Assoc. Vice Presidents </a:t>
            </a:r>
          </a:p>
          <a:p>
            <a:pPr>
              <a:buSzPct val="130000"/>
              <a:buFont typeface="Arial"/>
              <a:buChar char="•"/>
            </a:pPr>
            <a:r>
              <a:rPr lang="en-US" dirty="0"/>
              <a:t>Title IX Coordinator/Deputy Coordinators </a:t>
            </a:r>
          </a:p>
          <a:p>
            <a:pPr>
              <a:buSzPct val="130000"/>
              <a:buFont typeface="Arial"/>
              <a:buChar char="•"/>
            </a:pPr>
            <a:r>
              <a:rPr lang="en-US" dirty="0"/>
              <a:t>Campus Police </a:t>
            </a:r>
          </a:p>
          <a:p>
            <a:pPr>
              <a:buSzPct val="130000"/>
              <a:buFont typeface="Arial"/>
              <a:buChar char="•"/>
            </a:pPr>
            <a:r>
              <a:rPr lang="en-US" dirty="0"/>
              <a:t>Anyone a student reasonably believes has the ability to address the situation and prevent reoccurrence</a:t>
            </a:r>
          </a:p>
          <a:p>
            <a:pPr>
              <a:buSzPct val="130000"/>
              <a:buFont typeface="Arial"/>
              <a:buChar char="•"/>
            </a:pPr>
            <a:r>
              <a:rPr lang="en-US" dirty="0"/>
              <a:t>Departmental Directors and Assist./Assoc. Directors </a:t>
            </a:r>
          </a:p>
          <a:p>
            <a:pPr>
              <a:buSzPct val="130000"/>
              <a:buFont typeface="Arial"/>
              <a:buChar char="•"/>
            </a:pPr>
            <a:r>
              <a:rPr lang="en-US" dirty="0"/>
              <a:t>Residence Life Staff (including RDs and RAs) </a:t>
            </a:r>
          </a:p>
          <a:p>
            <a:pPr>
              <a:buSzPct val="130000"/>
              <a:buFont typeface="Arial"/>
              <a:buChar char="•"/>
            </a:pPr>
            <a:r>
              <a:rPr lang="en-US" dirty="0"/>
              <a:t>Athletic Coaches, Assistant Coaches and Athletics Administrators </a:t>
            </a:r>
          </a:p>
          <a:p>
            <a:pPr>
              <a:buSzPct val="130000"/>
              <a:buFont typeface="Arial"/>
              <a:buChar char="•"/>
            </a:pPr>
            <a:r>
              <a:rPr lang="en-US" dirty="0"/>
              <a:t>Lab Managers </a:t>
            </a:r>
          </a:p>
          <a:p>
            <a:pPr>
              <a:buSzPct val="130000"/>
              <a:buFont typeface="Arial"/>
              <a:buChar char="•"/>
            </a:pPr>
            <a:r>
              <a:rPr lang="en-US" dirty="0"/>
              <a:t>Deans and Assistant/Associate Deans </a:t>
            </a:r>
          </a:p>
          <a:p>
            <a:pPr>
              <a:buSzPct val="130000"/>
              <a:buFont typeface="Arial"/>
              <a:buChar char="•"/>
            </a:pPr>
            <a:r>
              <a:rPr lang="en-US" dirty="0"/>
              <a:t>Academic Department Chairs </a:t>
            </a:r>
          </a:p>
          <a:p>
            <a:pPr>
              <a:buSzPct val="130000"/>
              <a:buFont typeface="Arial"/>
              <a:buChar char="•"/>
            </a:pPr>
            <a:r>
              <a:rPr lang="en-US" dirty="0"/>
              <a:t>Academic and Non-Academic Program Directors/Coordinators </a:t>
            </a:r>
          </a:p>
          <a:p>
            <a:pPr>
              <a:buSzPct val="130000"/>
              <a:buFont typeface="Arial"/>
              <a:buChar char="•"/>
            </a:pPr>
            <a:r>
              <a:rPr lang="en-US" dirty="0"/>
              <a:t>Faculty/Staff Leading or Chaperoning Travel or Overnight Trips </a:t>
            </a:r>
          </a:p>
          <a:p>
            <a:pPr>
              <a:buSzPct val="130000"/>
              <a:buFont typeface="Arial"/>
              <a:buChar char="•"/>
            </a:pPr>
            <a:r>
              <a:rPr lang="en-US" dirty="0"/>
              <a:t>Faculty/Staff Advisors to Student Organizations </a:t>
            </a:r>
          </a:p>
          <a:p>
            <a:pPr>
              <a:buSzPct val="130000"/>
              <a:buFont typeface="Arial"/>
              <a:buChar char="•"/>
            </a:pPr>
            <a:r>
              <a:rPr lang="en-US" dirty="0"/>
              <a:t>Tutors and student workers while performing work duties</a:t>
            </a:r>
          </a:p>
        </p:txBody>
      </p:sp>
      <p:sp>
        <p:nvSpPr>
          <p:cNvPr id="4" name="Slide Number Placeholder 3"/>
          <p:cNvSpPr>
            <a:spLocks noGrp="1"/>
          </p:cNvSpPr>
          <p:nvPr>
            <p:ph type="sldNum" sz="quarter" idx="12"/>
          </p:nvPr>
        </p:nvSpPr>
        <p:spPr/>
        <p:txBody>
          <a:bodyPr/>
          <a:lstStyle/>
          <a:p>
            <a:endParaRPr lang="en-US" dirty="0">
              <a:solidFill>
                <a:prstClr val="black">
                  <a:tint val="95000"/>
                </a:prstClr>
              </a:solidFill>
            </a:endParaRPr>
          </a:p>
        </p:txBody>
      </p:sp>
    </p:spTree>
    <p:extLst>
      <p:ext uri="{BB962C8B-B14F-4D97-AF65-F5344CB8AC3E}">
        <p14:creationId xmlns:p14="http://schemas.microsoft.com/office/powerpoint/2010/main" val="41695300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a:bodyPr>
          <a:lstStyle/>
          <a:p>
            <a:r>
              <a:rPr lang="en-US" sz="2400" b="1" dirty="0">
                <a:solidFill>
                  <a:srgbClr val="FFC000"/>
                </a:solidFill>
                <a:latin typeface="+mn-lt"/>
              </a:rPr>
              <a:t>Confidential Reporting Options </a:t>
            </a:r>
          </a:p>
        </p:txBody>
      </p:sp>
      <p:sp>
        <p:nvSpPr>
          <p:cNvPr id="3" name="Content Placeholder 2"/>
          <p:cNvSpPr>
            <a:spLocks noGrp="1"/>
          </p:cNvSpPr>
          <p:nvPr>
            <p:ph idx="1"/>
          </p:nvPr>
        </p:nvSpPr>
        <p:spPr>
          <a:xfrm>
            <a:off x="457200" y="1577340"/>
            <a:ext cx="8229600" cy="3877985"/>
          </a:xfrm>
        </p:spPr>
        <p:txBody>
          <a:bodyPr/>
          <a:lstStyle/>
          <a:p>
            <a:pPr marL="285750" indent="-285750">
              <a:buFont typeface="Arial" panose="020B0604020202020204" pitchFamily="34" charset="0"/>
              <a:buChar char="•"/>
            </a:pPr>
            <a:r>
              <a:rPr lang="en-US" sz="3600" dirty="0"/>
              <a:t>Clergy, Licensed Counselors, and Licensed Medical or Health Care Providers may withhold identifying personal details when acting in their licensed capacities. They should still provide non personally identifiable information. </a:t>
            </a:r>
          </a:p>
          <a:p>
            <a:pPr marL="285750" indent="-285750">
              <a:buFont typeface="Arial" panose="020B0604020202020204" pitchFamily="34" charset="0"/>
              <a:buChar char="•"/>
            </a:pPr>
            <a:r>
              <a:rPr lang="en-US" sz="3600" dirty="0"/>
              <a:t>Anonymous Reporting </a:t>
            </a:r>
          </a:p>
        </p:txBody>
      </p:sp>
      <p:sp>
        <p:nvSpPr>
          <p:cNvPr id="4" name="Slide Number Placehold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34136649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98633"/>
            <a:ext cx="7886700" cy="838265"/>
          </a:xfrm>
          <a:solidFill>
            <a:schemeClr val="tx1"/>
          </a:solidFill>
        </p:spPr>
        <p:txBody>
          <a:bodyPr>
            <a:normAutofit/>
          </a:bodyPr>
          <a:lstStyle/>
          <a:p>
            <a:r>
              <a:rPr lang="en-US" sz="2400" b="1" dirty="0">
                <a:solidFill>
                  <a:srgbClr val="FFC000"/>
                </a:solidFill>
                <a:latin typeface="+mn-lt"/>
              </a:rPr>
              <a:t>Non-Confidential Reporting Options </a:t>
            </a:r>
          </a:p>
        </p:txBody>
      </p:sp>
      <p:graphicFrame>
        <p:nvGraphicFramePr>
          <p:cNvPr id="4" name="Content Placeholder 3"/>
          <p:cNvGraphicFramePr>
            <a:graphicFrameLocks noGrp="1"/>
          </p:cNvGraphicFramePr>
          <p:nvPr>
            <p:ph idx="1"/>
            <p:extLst/>
          </p:nvPr>
        </p:nvGraphicFramePr>
        <p:xfrm>
          <a:off x="2314910" y="2374078"/>
          <a:ext cx="7886700" cy="3269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extLst>
              <p:ext uri="{D42A27DB-BD31-4B8C-83A1-F6EECF244321}">
                <p14:modId xmlns:p14="http://schemas.microsoft.com/office/powerpoint/2010/main" val="2464814070"/>
              </p:ext>
            </p:extLst>
          </p:nvPr>
        </p:nvGraphicFramePr>
        <p:xfrm>
          <a:off x="556037" y="1284044"/>
          <a:ext cx="8149281" cy="448945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 name="Slide Number Placeholder 2"/>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38533311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8229600" cy="792480"/>
          </a:xfrm>
          <a:solidFill>
            <a:schemeClr val="tx1"/>
          </a:solidFill>
        </p:spPr>
        <p:txBody>
          <a:bodyPr/>
          <a:lstStyle/>
          <a:p>
            <a:r>
              <a:rPr lang="en-US" sz="2000" b="1" dirty="0">
                <a:solidFill>
                  <a:srgbClr val="FFC000"/>
                </a:solidFill>
              </a:rPr>
              <a:t>What is an RE’s Job?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00596097"/>
              </p:ext>
            </p:extLst>
          </p:nvPr>
        </p:nvGraphicFramePr>
        <p:xfrm>
          <a:off x="457200" y="2188369"/>
          <a:ext cx="8229600" cy="34694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endParaRPr lang="en-US" dirty="0">
              <a:solidFill>
                <a:prstClr val="black">
                  <a:tint val="95000"/>
                </a:prstClr>
              </a:solidFill>
            </a:endParaRPr>
          </a:p>
        </p:txBody>
      </p:sp>
    </p:spTree>
    <p:extLst>
      <p:ext uri="{BB962C8B-B14F-4D97-AF65-F5344CB8AC3E}">
        <p14:creationId xmlns:p14="http://schemas.microsoft.com/office/powerpoint/2010/main" val="23869059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8229600" cy="868680"/>
          </a:xfrm>
          <a:solidFill>
            <a:schemeClr val="tx1"/>
          </a:solidFill>
        </p:spPr>
        <p:txBody>
          <a:bodyPr/>
          <a:lstStyle/>
          <a:p>
            <a:r>
              <a:rPr lang="en-US" sz="2400" b="1" dirty="0">
                <a:solidFill>
                  <a:srgbClr val="FFC000"/>
                </a:solidFill>
              </a:rPr>
              <a:t>What is an RE’s Duty to Inform? </a:t>
            </a:r>
          </a:p>
        </p:txBody>
      </p:sp>
      <p:sp>
        <p:nvSpPr>
          <p:cNvPr id="6" name="Snip Same Side Corner Rectangle 5"/>
          <p:cNvSpPr/>
          <p:nvPr/>
        </p:nvSpPr>
        <p:spPr>
          <a:xfrm>
            <a:off x="852543" y="1249441"/>
            <a:ext cx="7438913" cy="2310563"/>
          </a:xfrm>
          <a:prstGeom prst="snip2Same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prstClr val="white"/>
                </a:solidFill>
              </a:rPr>
              <a:t>Before a person “reveals information that s/he may wish to keep confidential,” an RE should make every effort to ensure that the victim understands: </a:t>
            </a:r>
          </a:p>
          <a:p>
            <a:pPr marL="257175" indent="-257175">
              <a:buFontTx/>
              <a:buAutoNum type="arabicPeriod"/>
            </a:pPr>
            <a:r>
              <a:rPr lang="en-US" sz="1600" dirty="0">
                <a:solidFill>
                  <a:prstClr val="white"/>
                </a:solidFill>
              </a:rPr>
              <a:t>the RE’s obligation to report to the T9C (names and relevant facts such as the date, time, and location)</a:t>
            </a:r>
          </a:p>
          <a:p>
            <a:pPr marL="257175" indent="-257175">
              <a:buFontTx/>
              <a:buAutoNum type="arabicPeriod"/>
            </a:pPr>
            <a:r>
              <a:rPr lang="en-US" sz="1600" dirty="0">
                <a:solidFill>
                  <a:prstClr val="white"/>
                </a:solidFill>
              </a:rPr>
              <a:t> the option to request that the College maintain confidentiality/make no investigation, which the College will consider; and</a:t>
            </a:r>
          </a:p>
          <a:p>
            <a:pPr marL="257175" indent="-257175">
              <a:buFontTx/>
              <a:buAutoNum type="arabicPeriod"/>
            </a:pPr>
            <a:r>
              <a:rPr lang="en-US" sz="1600" dirty="0">
                <a:solidFill>
                  <a:prstClr val="white"/>
                </a:solidFill>
              </a:rPr>
              <a:t> the option to report the incident confidentially by speaking to Counseling, Health Services, Clergy/Pastoral Counselors.)</a:t>
            </a:r>
          </a:p>
        </p:txBody>
      </p:sp>
      <p:sp>
        <p:nvSpPr>
          <p:cNvPr id="7" name="Rectangle 6"/>
          <p:cNvSpPr/>
          <p:nvPr/>
        </p:nvSpPr>
        <p:spPr>
          <a:xfrm>
            <a:off x="852540" y="3666445"/>
            <a:ext cx="7438913" cy="41799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prstClr val="white"/>
                </a:solidFill>
              </a:rPr>
              <a:t>   4. Inform the victim that she or he is entitled to support services </a:t>
            </a:r>
          </a:p>
        </p:txBody>
      </p:sp>
      <p:sp>
        <p:nvSpPr>
          <p:cNvPr id="8" name="Rectangle 7"/>
          <p:cNvSpPr/>
          <p:nvPr/>
        </p:nvSpPr>
        <p:spPr>
          <a:xfrm>
            <a:off x="852541" y="4191000"/>
            <a:ext cx="7438913" cy="58898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prstClr val="white"/>
                </a:solidFill>
              </a:rPr>
              <a:t>  5. Inform the victim that the College prohibits retaliation </a:t>
            </a:r>
          </a:p>
        </p:txBody>
      </p:sp>
      <p:sp>
        <p:nvSpPr>
          <p:cNvPr id="3" name="Slide Number Placeholder 2"/>
          <p:cNvSpPr>
            <a:spLocks noGrp="1"/>
          </p:cNvSpPr>
          <p:nvPr>
            <p:ph type="sldNum" sz="quarter" idx="12"/>
          </p:nvPr>
        </p:nvSpPr>
        <p:spPr/>
        <p:txBody>
          <a:bodyPr/>
          <a:lstStyle/>
          <a:p>
            <a:endParaRPr lang="en-US" dirty="0">
              <a:solidFill>
                <a:prstClr val="black">
                  <a:tint val="95000"/>
                </a:prstClr>
              </a:solidFill>
            </a:endParaRPr>
          </a:p>
        </p:txBody>
      </p:sp>
    </p:spTree>
    <p:extLst>
      <p:ext uri="{BB962C8B-B14F-4D97-AF65-F5344CB8AC3E}">
        <p14:creationId xmlns:p14="http://schemas.microsoft.com/office/powerpoint/2010/main" val="32144790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a:bodyPr>
          <a:lstStyle/>
          <a:p>
            <a:r>
              <a:rPr lang="en-US" sz="2400" dirty="0">
                <a:solidFill>
                  <a:srgbClr val="FFC000"/>
                </a:solidFill>
              </a:rPr>
              <a:t>What If a Victim Requests Confidentiality or No Investigation? </a:t>
            </a:r>
          </a:p>
        </p:txBody>
      </p:sp>
      <p:sp>
        <p:nvSpPr>
          <p:cNvPr id="3" name="Content Placeholder 2"/>
          <p:cNvSpPr>
            <a:spLocks noGrp="1"/>
          </p:cNvSpPr>
          <p:nvPr>
            <p:ph idx="1"/>
          </p:nvPr>
        </p:nvSpPr>
        <p:spPr>
          <a:xfrm>
            <a:off x="457200" y="1577340"/>
            <a:ext cx="8229600" cy="4001095"/>
          </a:xfrm>
        </p:spPr>
        <p:txBody>
          <a:bodyPr/>
          <a:lstStyle/>
          <a:p>
            <a:pPr marL="285750" indent="-285750">
              <a:buFont typeface="Arial" panose="020B0604020202020204" pitchFamily="34" charset="0"/>
              <a:buChar char="•"/>
            </a:pPr>
            <a:r>
              <a:rPr lang="en-US" sz="2000" dirty="0"/>
              <a:t>If the victim wants to tell the RE what happened, but also maintain confidentiality or ask that no investigation occur, the RE should tell the victim that the College </a:t>
            </a:r>
            <a:r>
              <a:rPr lang="en-US" sz="2000" i="1" dirty="0">
                <a:solidFill>
                  <a:srgbClr val="FFC000"/>
                </a:solidFill>
              </a:rPr>
              <a:t>will consider</a:t>
            </a:r>
            <a:r>
              <a:rPr lang="en-US" sz="2000" dirty="0">
                <a:solidFill>
                  <a:srgbClr val="FFC000"/>
                </a:solidFill>
              </a:rPr>
              <a:t> </a:t>
            </a:r>
            <a:r>
              <a:rPr lang="en-US" sz="2000" dirty="0"/>
              <a:t>the request, but cannot </a:t>
            </a:r>
            <a:r>
              <a:rPr lang="en-US" sz="2000" i="1" dirty="0">
                <a:solidFill>
                  <a:srgbClr val="F0AD00"/>
                </a:solidFill>
              </a:rPr>
              <a:t>guarantee</a:t>
            </a:r>
            <a:r>
              <a:rPr lang="en-US" sz="2000" dirty="0"/>
              <a:t> that the College will be able to honor it. </a:t>
            </a:r>
          </a:p>
          <a:p>
            <a:pPr marL="285750" indent="-285750">
              <a:buFont typeface="Arial" panose="020B0604020202020204" pitchFamily="34" charset="0"/>
              <a:buChar char="•"/>
            </a:pPr>
            <a:r>
              <a:rPr lang="en-US" sz="2000" dirty="0"/>
              <a:t>In reporting the details of the incident to the T9C, the RE must inform the Coordinator of the victim’ s request for confidentiality and/or no investigation. </a:t>
            </a:r>
          </a:p>
          <a:p>
            <a:pPr marL="285750" indent="-285750">
              <a:buFont typeface="Arial" panose="020B0604020202020204" pitchFamily="34" charset="0"/>
              <a:buChar char="•"/>
            </a:pPr>
            <a:r>
              <a:rPr lang="en-US" sz="2000" dirty="0"/>
              <a:t>Once a complaint is considered formal both parties are entitled to written notice including identity of the parties, allegations, date and location, statement that they are entitled to an advisor, a statement that they can review evidence, option for an informal resolution, a copy of the grievance procedures and a statement that the respondent is presumed not responsible. </a:t>
            </a:r>
          </a:p>
        </p:txBody>
      </p:sp>
      <p:sp>
        <p:nvSpPr>
          <p:cNvPr id="4" name="Slide Number Placeholder 3"/>
          <p:cNvSpPr>
            <a:spLocks noGrp="1"/>
          </p:cNvSpPr>
          <p:nvPr>
            <p:ph type="sldNum" sz="quarter" idx="12"/>
          </p:nvPr>
        </p:nvSpPr>
        <p:spPr/>
        <p:txBody>
          <a:bodyPr/>
          <a:lstStyle/>
          <a:p>
            <a:endParaRPr lang="en-US" dirty="0">
              <a:solidFill>
                <a:prstClr val="black">
                  <a:tint val="95000"/>
                </a:prstClr>
              </a:solidFill>
            </a:endParaRPr>
          </a:p>
        </p:txBody>
      </p:sp>
    </p:spTree>
    <p:extLst>
      <p:ext uri="{BB962C8B-B14F-4D97-AF65-F5344CB8AC3E}">
        <p14:creationId xmlns:p14="http://schemas.microsoft.com/office/powerpoint/2010/main" val="38641658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8229600" cy="868680"/>
          </a:xfrm>
          <a:solidFill>
            <a:schemeClr val="tx1"/>
          </a:solidFill>
        </p:spPr>
        <p:txBody>
          <a:bodyPr/>
          <a:lstStyle/>
          <a:p>
            <a:r>
              <a:rPr lang="en-US" sz="2400" b="1" dirty="0">
                <a:solidFill>
                  <a:srgbClr val="FFC000"/>
                </a:solidFill>
              </a:rPr>
              <a:t>What Must be Included in the Report?</a:t>
            </a:r>
          </a:p>
        </p:txBody>
      </p:sp>
      <p:sp>
        <p:nvSpPr>
          <p:cNvPr id="3" name="Content Placeholder 2"/>
          <p:cNvSpPr>
            <a:spLocks noGrp="1"/>
          </p:cNvSpPr>
          <p:nvPr>
            <p:ph idx="1"/>
          </p:nvPr>
        </p:nvSpPr>
        <p:spPr/>
        <p:txBody>
          <a:bodyPr>
            <a:normAutofit/>
          </a:bodyPr>
          <a:lstStyle/>
          <a:p>
            <a:pPr marL="285750" indent="-285750">
              <a:buFont typeface="Arial" panose="020B0604020202020204" pitchFamily="34" charset="0"/>
              <a:buChar char="•"/>
            </a:pPr>
            <a:r>
              <a:rPr lang="en-US" sz="2000" dirty="0"/>
              <a:t>the RE’s name, position and contact information</a:t>
            </a:r>
          </a:p>
          <a:p>
            <a:pPr marL="285750" indent="-285750">
              <a:buFont typeface="Arial" panose="020B0604020202020204" pitchFamily="34" charset="0"/>
              <a:buChar char="•"/>
            </a:pPr>
            <a:r>
              <a:rPr lang="en-US" sz="2000" dirty="0"/>
              <a:t> the date, time and location of incident</a:t>
            </a:r>
          </a:p>
          <a:p>
            <a:pPr marL="285750" indent="-285750">
              <a:buFont typeface="Arial" panose="020B0604020202020204" pitchFamily="34" charset="0"/>
              <a:buChar char="•"/>
            </a:pPr>
            <a:r>
              <a:rPr lang="en-US" sz="2000" dirty="0"/>
              <a:t> the date the incident was reported to the RE</a:t>
            </a:r>
          </a:p>
          <a:p>
            <a:pPr marL="285750" indent="-285750">
              <a:buFont typeface="Arial" panose="020B0604020202020204" pitchFamily="34" charset="0"/>
              <a:buChar char="•"/>
            </a:pPr>
            <a:r>
              <a:rPr lang="en-US" sz="2000" dirty="0"/>
              <a:t> the name and contact information of the victim or other party who reported the incident</a:t>
            </a:r>
          </a:p>
          <a:p>
            <a:pPr marL="285750" indent="-285750">
              <a:buFont typeface="Arial" panose="020B0604020202020204" pitchFamily="34" charset="0"/>
              <a:buChar char="•"/>
            </a:pPr>
            <a:r>
              <a:rPr lang="en-US" sz="2000" dirty="0"/>
              <a:t> the name and contact information of the accused (if known)</a:t>
            </a:r>
          </a:p>
          <a:p>
            <a:pPr marL="285750" indent="-285750">
              <a:buFont typeface="Arial" panose="020B0604020202020204" pitchFamily="34" charset="0"/>
              <a:buChar char="•"/>
            </a:pPr>
            <a:r>
              <a:rPr lang="en-US" sz="2000" dirty="0"/>
              <a:t> a description of the incident (as much factual detail as possible; names of witnesses, if available)</a:t>
            </a:r>
          </a:p>
          <a:p>
            <a:pPr marL="285750" indent="-285750">
              <a:buFont typeface="Arial" panose="020B0604020202020204" pitchFamily="34" charset="0"/>
              <a:buChar char="•"/>
            </a:pPr>
            <a:r>
              <a:rPr lang="en-US" sz="2000" dirty="0"/>
              <a:t> whether complainant has requested confidentiality</a:t>
            </a:r>
          </a:p>
          <a:p>
            <a:pPr marL="285750" indent="-285750">
              <a:buFont typeface="Arial" panose="020B0604020202020204" pitchFamily="34" charset="0"/>
              <a:buChar char="•"/>
            </a:pPr>
            <a:r>
              <a:rPr lang="en-US" sz="2000" dirty="0"/>
              <a:t> whether other offices are involved (has the victim reported the incident to anyone else on campus, to the police, or to an outside agency?) </a:t>
            </a:r>
          </a:p>
          <a:p>
            <a:pPr marL="285750" indent="-285750">
              <a:buFont typeface="Arial" panose="020B0604020202020204" pitchFamily="34" charset="0"/>
              <a:buChar char="•"/>
            </a:pPr>
            <a:r>
              <a:rPr lang="en-US" sz="2000" dirty="0"/>
              <a:t>how the RE left the matter with the victim </a:t>
            </a:r>
          </a:p>
        </p:txBody>
      </p:sp>
      <p:sp>
        <p:nvSpPr>
          <p:cNvPr id="4" name="Slide Number Placeholder 3"/>
          <p:cNvSpPr>
            <a:spLocks noGrp="1"/>
          </p:cNvSpPr>
          <p:nvPr>
            <p:ph type="sldNum" sz="quarter" idx="12"/>
          </p:nvPr>
        </p:nvSpPr>
        <p:spPr/>
        <p:txBody>
          <a:bodyPr/>
          <a:lstStyle/>
          <a:p>
            <a:endParaRPr lang="en-US" dirty="0">
              <a:solidFill>
                <a:prstClr val="black">
                  <a:tint val="95000"/>
                </a:prstClr>
              </a:solidFill>
            </a:endParaRPr>
          </a:p>
        </p:txBody>
      </p:sp>
    </p:spTree>
    <p:extLst>
      <p:ext uri="{BB962C8B-B14F-4D97-AF65-F5344CB8AC3E}">
        <p14:creationId xmlns:p14="http://schemas.microsoft.com/office/powerpoint/2010/main" val="18710805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a:bodyPr>
          <a:lstStyle/>
          <a:p>
            <a:r>
              <a:rPr lang="en-US" sz="2400" b="1" dirty="0">
                <a:solidFill>
                  <a:srgbClr val="FFC000"/>
                </a:solidFill>
              </a:rPr>
              <a:t>How Should an RE Make a Report? Confidentially </a:t>
            </a:r>
          </a:p>
        </p:txBody>
      </p:sp>
      <p:sp>
        <p:nvSpPr>
          <p:cNvPr id="3" name="Content Placeholder 2"/>
          <p:cNvSpPr>
            <a:spLocks noGrp="1"/>
          </p:cNvSpPr>
          <p:nvPr>
            <p:ph idx="1"/>
          </p:nvPr>
        </p:nvSpPr>
        <p:spPr>
          <a:xfrm>
            <a:off x="457200" y="1577340"/>
            <a:ext cx="8229600" cy="2585323"/>
          </a:xfrm>
        </p:spPr>
        <p:txBody>
          <a:bodyPr/>
          <a:lstStyle/>
          <a:p>
            <a:pPr marL="342900" indent="-342900">
              <a:buFont typeface="Arial" panose="020B0604020202020204" pitchFamily="34" charset="0"/>
              <a:buChar char="•"/>
            </a:pPr>
            <a:r>
              <a:rPr lang="en-US" sz="2400" dirty="0"/>
              <a:t>An RE is obligated to inform the Title IX Coordinator and </a:t>
            </a:r>
            <a:r>
              <a:rPr lang="en-US" sz="2400" i="1" dirty="0">
                <a:solidFill>
                  <a:srgbClr val="FFC000"/>
                </a:solidFill>
              </a:rPr>
              <a:t>ONLY the Title IX Coordinator</a:t>
            </a:r>
            <a:r>
              <a:rPr lang="en-US" sz="2400" dirty="0">
                <a:solidFill>
                  <a:srgbClr val="FFC000"/>
                </a:solidFill>
              </a:rPr>
              <a:t>. </a:t>
            </a:r>
          </a:p>
          <a:p>
            <a:pPr marL="342900" indent="-342900">
              <a:buFont typeface="Arial" panose="020B0604020202020204" pitchFamily="34" charset="0"/>
              <a:buChar char="•"/>
            </a:pPr>
            <a:r>
              <a:rPr lang="en-US" sz="2400" dirty="0"/>
              <a:t>The information shared by the victim is confidential and </a:t>
            </a:r>
            <a:r>
              <a:rPr lang="en-US" sz="2400" i="1" dirty="0">
                <a:solidFill>
                  <a:srgbClr val="FFC000"/>
                </a:solidFill>
              </a:rPr>
              <a:t>should not be disclosed to anyone else on campus</a:t>
            </a:r>
            <a:r>
              <a:rPr lang="en-US" sz="2400" dirty="0">
                <a:solidFill>
                  <a:srgbClr val="FFC000"/>
                </a:solidFill>
              </a:rPr>
              <a:t>.</a:t>
            </a:r>
          </a:p>
          <a:p>
            <a:pPr marL="342900" indent="-342900">
              <a:buFont typeface="Arial" panose="020B0604020202020204" pitchFamily="34" charset="0"/>
              <a:buChar char="•"/>
            </a:pPr>
            <a:r>
              <a:rPr lang="en-US" sz="2400" dirty="0"/>
              <a:t> An RE should not share information with </a:t>
            </a:r>
            <a:r>
              <a:rPr lang="en-US" sz="2400" i="1" dirty="0">
                <a:solidFill>
                  <a:srgbClr val="FFC000"/>
                </a:solidFill>
              </a:rPr>
              <a:t>law enforcement </a:t>
            </a:r>
            <a:r>
              <a:rPr lang="en-US" sz="2400" dirty="0"/>
              <a:t>without the </a:t>
            </a:r>
            <a:r>
              <a:rPr lang="en-US" sz="2400" i="1" dirty="0">
                <a:solidFill>
                  <a:srgbClr val="FFC000"/>
                </a:solidFill>
              </a:rPr>
              <a:t>victim’s consent </a:t>
            </a:r>
            <a:r>
              <a:rPr lang="en-US" sz="2400" dirty="0"/>
              <a:t>or unless the victim has also reported the incident to law enforcement. </a:t>
            </a:r>
          </a:p>
        </p:txBody>
      </p:sp>
      <p:sp>
        <p:nvSpPr>
          <p:cNvPr id="4" name="Slide Number Placeholder 3"/>
          <p:cNvSpPr>
            <a:spLocks noGrp="1"/>
          </p:cNvSpPr>
          <p:nvPr>
            <p:ph type="sldNum" sz="quarter" idx="12"/>
          </p:nvPr>
        </p:nvSpPr>
        <p:spPr/>
        <p:txBody>
          <a:bodyPr/>
          <a:lstStyle/>
          <a:p>
            <a:endParaRPr lang="en-US" dirty="0">
              <a:solidFill>
                <a:prstClr val="black">
                  <a:tint val="95000"/>
                </a:prstClr>
              </a:solidFill>
            </a:endParaRPr>
          </a:p>
        </p:txBody>
      </p:sp>
    </p:spTree>
    <p:extLst>
      <p:ext uri="{BB962C8B-B14F-4D97-AF65-F5344CB8AC3E}">
        <p14:creationId xmlns:p14="http://schemas.microsoft.com/office/powerpoint/2010/main" val="2770196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137"/>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solidFill>
            <a:srgbClr val="231F20"/>
          </a:solidFill>
        </p:spPr>
        <p:txBody>
          <a:bodyPr wrap="square" lIns="0" tIns="0" rIns="0" bIns="0" rtlCol="0"/>
          <a:lstStyle/>
          <a:p>
            <a:endParaRPr/>
          </a:p>
        </p:txBody>
      </p:sp>
      <p:sp>
        <p:nvSpPr>
          <p:cNvPr id="3" name="object 3"/>
          <p:cNvSpPr/>
          <p:nvPr/>
        </p:nvSpPr>
        <p:spPr>
          <a:xfrm>
            <a:off x="797" y="5009268"/>
            <a:ext cx="9143365" cy="1839595"/>
          </a:xfrm>
          <a:custGeom>
            <a:avLst/>
            <a:gdLst/>
            <a:ahLst/>
            <a:cxnLst/>
            <a:rect l="l" t="t" r="r" b="b"/>
            <a:pathLst>
              <a:path w="9143365" h="1839595">
                <a:moveTo>
                  <a:pt x="0" y="0"/>
                </a:moveTo>
                <a:lnTo>
                  <a:pt x="0" y="1839137"/>
                </a:lnTo>
                <a:lnTo>
                  <a:pt x="9143202" y="1839137"/>
                </a:lnTo>
                <a:lnTo>
                  <a:pt x="9143202" y="1289283"/>
                </a:lnTo>
                <a:lnTo>
                  <a:pt x="6851633" y="1289283"/>
                </a:lnTo>
                <a:lnTo>
                  <a:pt x="6530164" y="1286585"/>
                </a:lnTo>
                <a:lnTo>
                  <a:pt x="6202777" y="1277809"/>
                </a:lnTo>
                <a:lnTo>
                  <a:pt x="5814884" y="1260122"/>
                </a:lnTo>
                <a:lnTo>
                  <a:pt x="5422334" y="1234680"/>
                </a:lnTo>
                <a:lnTo>
                  <a:pt x="5026954" y="1201760"/>
                </a:lnTo>
                <a:lnTo>
                  <a:pt x="4630574" y="1161641"/>
                </a:lnTo>
                <a:lnTo>
                  <a:pt x="4235020" y="1114601"/>
                </a:lnTo>
                <a:lnTo>
                  <a:pt x="3842123" y="1060920"/>
                </a:lnTo>
                <a:lnTo>
                  <a:pt x="3786229" y="1052712"/>
                </a:lnTo>
                <a:lnTo>
                  <a:pt x="3398694" y="991793"/>
                </a:lnTo>
                <a:lnTo>
                  <a:pt x="3017643" y="924816"/>
                </a:lnTo>
                <a:lnTo>
                  <a:pt x="2697646" y="862807"/>
                </a:lnTo>
                <a:lnTo>
                  <a:pt x="2384974" y="796735"/>
                </a:lnTo>
                <a:lnTo>
                  <a:pt x="2080776" y="726778"/>
                </a:lnTo>
                <a:lnTo>
                  <a:pt x="1834584" y="665637"/>
                </a:lnTo>
                <a:lnTo>
                  <a:pt x="1595743" y="602021"/>
                </a:lnTo>
                <a:lnTo>
                  <a:pt x="1410411" y="549414"/>
                </a:lnTo>
                <a:lnTo>
                  <a:pt x="1230551" y="495339"/>
                </a:lnTo>
                <a:lnTo>
                  <a:pt x="1056506" y="439849"/>
                </a:lnTo>
                <a:lnTo>
                  <a:pt x="929992" y="397333"/>
                </a:lnTo>
                <a:lnTo>
                  <a:pt x="807084" y="354073"/>
                </a:lnTo>
                <a:lnTo>
                  <a:pt x="687927" y="310089"/>
                </a:lnTo>
                <a:lnTo>
                  <a:pt x="572663" y="265404"/>
                </a:lnTo>
                <a:lnTo>
                  <a:pt x="498054" y="235235"/>
                </a:lnTo>
                <a:lnTo>
                  <a:pt x="425284" y="204771"/>
                </a:lnTo>
                <a:lnTo>
                  <a:pt x="354392" y="174018"/>
                </a:lnTo>
                <a:lnTo>
                  <a:pt x="285424" y="142982"/>
                </a:lnTo>
                <a:lnTo>
                  <a:pt x="218420" y="111670"/>
                </a:lnTo>
                <a:lnTo>
                  <a:pt x="153425" y="80089"/>
                </a:lnTo>
                <a:lnTo>
                  <a:pt x="90479" y="48245"/>
                </a:lnTo>
                <a:lnTo>
                  <a:pt x="29627" y="16144"/>
                </a:lnTo>
                <a:lnTo>
                  <a:pt x="0" y="0"/>
                </a:lnTo>
                <a:close/>
              </a:path>
              <a:path w="9143365" h="1839595">
                <a:moveTo>
                  <a:pt x="9143202" y="1052712"/>
                </a:moveTo>
                <a:lnTo>
                  <a:pt x="9034551" y="1080254"/>
                </a:lnTo>
                <a:lnTo>
                  <a:pt x="8957851" y="1098085"/>
                </a:lnTo>
                <a:lnTo>
                  <a:pt x="8879407" y="1115076"/>
                </a:lnTo>
                <a:lnTo>
                  <a:pt x="8799261" y="1131232"/>
                </a:lnTo>
                <a:lnTo>
                  <a:pt x="8717455" y="1146561"/>
                </a:lnTo>
                <a:lnTo>
                  <a:pt x="8591729" y="1168015"/>
                </a:lnTo>
                <a:lnTo>
                  <a:pt x="8462508" y="1187643"/>
                </a:lnTo>
                <a:lnTo>
                  <a:pt x="8329937" y="1205467"/>
                </a:lnTo>
                <a:lnTo>
                  <a:pt x="8194160" y="1221508"/>
                </a:lnTo>
                <a:lnTo>
                  <a:pt x="8008385" y="1240162"/>
                </a:lnTo>
                <a:lnTo>
                  <a:pt x="7817507" y="1255737"/>
                </a:lnTo>
                <a:lnTo>
                  <a:pt x="7621867" y="1268286"/>
                </a:lnTo>
                <a:lnTo>
                  <a:pt x="7371142" y="1279797"/>
                </a:lnTo>
                <a:lnTo>
                  <a:pt x="7114175" y="1286762"/>
                </a:lnTo>
                <a:lnTo>
                  <a:pt x="6851633" y="1289283"/>
                </a:lnTo>
                <a:lnTo>
                  <a:pt x="9143202" y="1289283"/>
                </a:lnTo>
                <a:lnTo>
                  <a:pt x="9143202" y="1052712"/>
                </a:lnTo>
                <a:close/>
              </a:path>
            </a:pathLst>
          </a:custGeom>
          <a:solidFill>
            <a:srgbClr val="FFFFFF"/>
          </a:solidFill>
        </p:spPr>
        <p:txBody>
          <a:bodyPr wrap="square" lIns="0" tIns="0" rIns="0" bIns="0" rtlCol="0"/>
          <a:lstStyle/>
          <a:p>
            <a:endParaRPr/>
          </a:p>
        </p:txBody>
      </p:sp>
      <p:sp>
        <p:nvSpPr>
          <p:cNvPr id="4" name="object 4"/>
          <p:cNvSpPr/>
          <p:nvPr/>
        </p:nvSpPr>
        <p:spPr>
          <a:xfrm>
            <a:off x="0" y="5580329"/>
            <a:ext cx="9144000" cy="1278255"/>
          </a:xfrm>
          <a:custGeom>
            <a:avLst/>
            <a:gdLst/>
            <a:ahLst/>
            <a:cxnLst/>
            <a:rect l="l" t="t" r="r" b="b"/>
            <a:pathLst>
              <a:path w="9144000" h="1278254">
                <a:moveTo>
                  <a:pt x="0" y="0"/>
                </a:moveTo>
                <a:lnTo>
                  <a:pt x="0" y="1277670"/>
                </a:lnTo>
                <a:lnTo>
                  <a:pt x="9144000" y="1277670"/>
                </a:lnTo>
                <a:lnTo>
                  <a:pt x="9144000" y="812076"/>
                </a:lnTo>
                <a:lnTo>
                  <a:pt x="6812870" y="812076"/>
                </a:lnTo>
                <a:lnTo>
                  <a:pt x="6373854" y="808031"/>
                </a:lnTo>
                <a:lnTo>
                  <a:pt x="5861766" y="793169"/>
                </a:lnTo>
                <a:lnTo>
                  <a:pt x="5276316" y="764715"/>
                </a:lnTo>
                <a:lnTo>
                  <a:pt x="4979244" y="746080"/>
                </a:lnTo>
                <a:lnTo>
                  <a:pt x="4320955" y="695507"/>
                </a:lnTo>
                <a:lnTo>
                  <a:pt x="3604640" y="626628"/>
                </a:lnTo>
                <a:lnTo>
                  <a:pt x="2959968" y="552375"/>
                </a:lnTo>
                <a:lnTo>
                  <a:pt x="2336561" y="468880"/>
                </a:lnTo>
                <a:lnTo>
                  <a:pt x="1796314" y="386092"/>
                </a:lnTo>
                <a:lnTo>
                  <a:pt x="1387271" y="315845"/>
                </a:lnTo>
                <a:lnTo>
                  <a:pt x="1049378" y="251895"/>
                </a:lnTo>
                <a:lnTo>
                  <a:pt x="776587" y="195511"/>
                </a:lnTo>
                <a:lnTo>
                  <a:pt x="562312" y="147584"/>
                </a:lnTo>
                <a:lnTo>
                  <a:pt x="360858" y="98940"/>
                </a:lnTo>
                <a:lnTo>
                  <a:pt x="209529" y="59591"/>
                </a:lnTo>
                <a:lnTo>
                  <a:pt x="102069" y="29870"/>
                </a:lnTo>
                <a:lnTo>
                  <a:pt x="0" y="0"/>
                </a:lnTo>
                <a:close/>
              </a:path>
              <a:path w="9144000" h="1278254">
                <a:moveTo>
                  <a:pt x="9144000" y="555750"/>
                </a:moveTo>
                <a:lnTo>
                  <a:pt x="9093881" y="573599"/>
                </a:lnTo>
                <a:lnTo>
                  <a:pt x="9038101" y="591725"/>
                </a:lnTo>
                <a:lnTo>
                  <a:pt x="8979589" y="609084"/>
                </a:lnTo>
                <a:lnTo>
                  <a:pt x="8918451" y="625668"/>
                </a:lnTo>
                <a:lnTo>
                  <a:pt x="8854746" y="641485"/>
                </a:lnTo>
                <a:lnTo>
                  <a:pt x="8754500" y="663788"/>
                </a:lnTo>
                <a:lnTo>
                  <a:pt x="8684628" y="677721"/>
                </a:lnTo>
                <a:lnTo>
                  <a:pt x="8612388" y="690915"/>
                </a:lnTo>
                <a:lnTo>
                  <a:pt x="8537840" y="703378"/>
                </a:lnTo>
                <a:lnTo>
                  <a:pt x="8461039" y="715118"/>
                </a:lnTo>
                <a:lnTo>
                  <a:pt x="8341742" y="731391"/>
                </a:lnTo>
                <a:lnTo>
                  <a:pt x="8217700" y="746082"/>
                </a:lnTo>
                <a:lnTo>
                  <a:pt x="8175332" y="750633"/>
                </a:lnTo>
                <a:lnTo>
                  <a:pt x="8045266" y="763259"/>
                </a:lnTo>
                <a:lnTo>
                  <a:pt x="7865201" y="777738"/>
                </a:lnTo>
                <a:lnTo>
                  <a:pt x="7677965" y="789585"/>
                </a:lnTo>
                <a:lnTo>
                  <a:pt x="7434534" y="800791"/>
                </a:lnTo>
                <a:lnTo>
                  <a:pt x="7129834" y="809121"/>
                </a:lnTo>
                <a:lnTo>
                  <a:pt x="6812870" y="812076"/>
                </a:lnTo>
                <a:lnTo>
                  <a:pt x="9144000" y="812076"/>
                </a:lnTo>
                <a:lnTo>
                  <a:pt x="9144000" y="555750"/>
                </a:lnTo>
                <a:close/>
              </a:path>
            </a:pathLst>
          </a:custGeom>
          <a:solidFill>
            <a:srgbClr val="FEC600"/>
          </a:solidFill>
        </p:spPr>
        <p:txBody>
          <a:bodyPr wrap="square" lIns="0" tIns="0" rIns="0" bIns="0" rtlCol="0"/>
          <a:lstStyle/>
          <a:p>
            <a:endParaRPr/>
          </a:p>
        </p:txBody>
      </p:sp>
      <p:sp>
        <p:nvSpPr>
          <p:cNvPr id="5" name="Title 4">
            <a:extLst>
              <a:ext uri="{FF2B5EF4-FFF2-40B4-BE49-F238E27FC236}">
                <a16:creationId xmlns:a16="http://schemas.microsoft.com/office/drawing/2014/main" id="{F06EEB6E-A80F-491F-8C73-CFF48B3A51FC}"/>
              </a:ext>
            </a:extLst>
          </p:cNvPr>
          <p:cNvSpPr>
            <a:spLocks noGrp="1"/>
          </p:cNvSpPr>
          <p:nvPr>
            <p:ph type="title"/>
          </p:nvPr>
        </p:nvSpPr>
        <p:spPr>
          <a:xfrm>
            <a:off x="457200" y="274320"/>
            <a:ext cx="8229600" cy="492443"/>
          </a:xfrm>
        </p:spPr>
        <p:txBody>
          <a:bodyPr/>
          <a:lstStyle/>
          <a:p>
            <a:pPr algn="ctr"/>
            <a:r>
              <a:rPr lang="en-US" sz="3200" b="1" dirty="0">
                <a:solidFill>
                  <a:srgbClr val="FFC000"/>
                </a:solidFill>
              </a:rPr>
              <a:t>Overview of Policy</a:t>
            </a:r>
          </a:p>
        </p:txBody>
      </p:sp>
      <p:sp>
        <p:nvSpPr>
          <p:cNvPr id="6" name="Text Placeholder 5">
            <a:extLst>
              <a:ext uri="{FF2B5EF4-FFF2-40B4-BE49-F238E27FC236}">
                <a16:creationId xmlns:a16="http://schemas.microsoft.com/office/drawing/2014/main" id="{32756ED9-B810-47CE-A57D-0475B57FB507}"/>
              </a:ext>
            </a:extLst>
          </p:cNvPr>
          <p:cNvSpPr>
            <a:spLocks noGrp="1"/>
          </p:cNvSpPr>
          <p:nvPr>
            <p:ph type="body" idx="1"/>
          </p:nvPr>
        </p:nvSpPr>
        <p:spPr>
          <a:xfrm>
            <a:off x="457200" y="1577340"/>
            <a:ext cx="8229600" cy="3877985"/>
          </a:xfrm>
        </p:spPr>
        <p:txBody>
          <a:bodyPr/>
          <a:lstStyle/>
          <a:p>
            <a:r>
              <a:rPr lang="en-US" sz="2800" b="1" dirty="0">
                <a:solidFill>
                  <a:srgbClr val="FFC000"/>
                </a:solidFill>
              </a:rPr>
              <a:t>This training is intended to comply with requirements of: </a:t>
            </a:r>
          </a:p>
          <a:p>
            <a:r>
              <a:rPr lang="en-US" sz="2800" b="1" dirty="0">
                <a:solidFill>
                  <a:srgbClr val="FFC000"/>
                </a:solidFill>
              </a:rPr>
              <a:t>-Title IX of the Education Amendments of 1972;</a:t>
            </a:r>
          </a:p>
          <a:p>
            <a:r>
              <a:rPr lang="en-US" sz="2800" b="1" dirty="0">
                <a:solidFill>
                  <a:srgbClr val="FFC000"/>
                </a:solidFill>
              </a:rPr>
              <a:t>-the reauthorized Violence Against Women Act;</a:t>
            </a:r>
          </a:p>
          <a:p>
            <a:r>
              <a:rPr lang="en-US" sz="2800" b="1" dirty="0">
                <a:solidFill>
                  <a:srgbClr val="FFC000"/>
                </a:solidFill>
              </a:rPr>
              <a:t>-the Jeanne </a:t>
            </a:r>
            <a:r>
              <a:rPr lang="en-US" sz="2800" b="1" dirty="0" err="1">
                <a:solidFill>
                  <a:srgbClr val="FFC000"/>
                </a:solidFill>
              </a:rPr>
              <a:t>Clery</a:t>
            </a:r>
            <a:r>
              <a:rPr lang="en-US" sz="2800" b="1" dirty="0">
                <a:solidFill>
                  <a:srgbClr val="FFC000"/>
                </a:solidFill>
              </a:rPr>
              <a:t> Act;</a:t>
            </a:r>
          </a:p>
          <a:p>
            <a:r>
              <a:rPr lang="en-US" sz="2800" b="1" dirty="0">
                <a:solidFill>
                  <a:srgbClr val="FFC000"/>
                </a:solidFill>
              </a:rPr>
              <a:t>-guidance documents on Title IX issued by the </a:t>
            </a:r>
            <a:r>
              <a:rPr lang="en-US" sz="2800" b="1" i="1" dirty="0">
                <a:solidFill>
                  <a:srgbClr val="FFC000"/>
                </a:solidFill>
              </a:rPr>
              <a:t>Department of Education’s Office for Civil Rights; </a:t>
            </a:r>
            <a:r>
              <a:rPr lang="en-US" sz="2800" b="1" dirty="0">
                <a:solidFill>
                  <a:srgbClr val="FFC000"/>
                </a:solidFill>
              </a:rPr>
              <a:t>and</a:t>
            </a:r>
          </a:p>
          <a:p>
            <a:r>
              <a:rPr lang="en-US" sz="2800" b="1" dirty="0">
                <a:solidFill>
                  <a:srgbClr val="FFC000"/>
                </a:solidFill>
              </a:rPr>
              <a:t>-the </a:t>
            </a:r>
            <a:r>
              <a:rPr lang="en-US" sz="2800" b="1" i="1" dirty="0">
                <a:solidFill>
                  <a:srgbClr val="FFC000"/>
                </a:solidFill>
              </a:rPr>
              <a:t>White House Task Force to Protect Students from Sexual Assault</a:t>
            </a:r>
          </a:p>
        </p:txBody>
      </p:sp>
    </p:spTree>
    <p:extLst>
      <p:ext uri="{BB962C8B-B14F-4D97-AF65-F5344CB8AC3E}">
        <p14:creationId xmlns:p14="http://schemas.microsoft.com/office/powerpoint/2010/main" val="5343599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8229600" cy="792480"/>
          </a:xfrm>
          <a:solidFill>
            <a:schemeClr val="tx1"/>
          </a:solidFill>
        </p:spPr>
        <p:txBody>
          <a:bodyPr/>
          <a:lstStyle/>
          <a:p>
            <a:r>
              <a:rPr lang="en-US" sz="2400" b="1" dirty="0">
                <a:solidFill>
                  <a:srgbClr val="FFC000"/>
                </a:solidFill>
              </a:rPr>
              <a:t>A Note about Minors on Campus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35526436"/>
              </p:ext>
            </p:extLst>
          </p:nvPr>
        </p:nvGraphicFramePr>
        <p:xfrm>
          <a:off x="457200" y="1395889"/>
          <a:ext cx="8229600" cy="34694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endParaRPr lang="en-US" dirty="0">
              <a:solidFill>
                <a:prstClr val="black">
                  <a:tint val="95000"/>
                </a:prstClr>
              </a:solidFill>
            </a:endParaRPr>
          </a:p>
        </p:txBody>
      </p:sp>
    </p:spTree>
    <p:extLst>
      <p:ext uri="{BB962C8B-B14F-4D97-AF65-F5344CB8AC3E}">
        <p14:creationId xmlns:p14="http://schemas.microsoft.com/office/powerpoint/2010/main" val="3909687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8229600" cy="868680"/>
          </a:xfrm>
          <a:solidFill>
            <a:schemeClr val="tx1"/>
          </a:solidFill>
        </p:spPr>
        <p:txBody>
          <a:bodyPr/>
          <a:lstStyle/>
          <a:p>
            <a:r>
              <a:rPr lang="en-US" sz="2400" b="1" dirty="0">
                <a:solidFill>
                  <a:srgbClr val="FFC000"/>
                </a:solidFill>
              </a:rPr>
              <a:t>Diverse Student Population Guidance</a:t>
            </a:r>
          </a:p>
        </p:txBody>
      </p:sp>
      <p:sp>
        <p:nvSpPr>
          <p:cNvPr id="5" name="Content Placeholder 4"/>
          <p:cNvSpPr>
            <a:spLocks noGrp="1"/>
          </p:cNvSpPr>
          <p:nvPr>
            <p:ph idx="1"/>
          </p:nvPr>
        </p:nvSpPr>
        <p:spPr>
          <a:xfrm>
            <a:off x="457200" y="1524000"/>
            <a:ext cx="8229600" cy="3139321"/>
          </a:xfrm>
        </p:spPr>
        <p:txBody>
          <a:bodyPr/>
          <a:lstStyle/>
          <a:p>
            <a:pPr marL="89154"/>
            <a:r>
              <a:rPr lang="en-US" dirty="0"/>
              <a:t> </a:t>
            </a:r>
          </a:p>
          <a:p>
            <a:pPr marL="342900" lvl="0" indent="-342900">
              <a:buFont typeface="Arial" panose="020B0604020202020204" pitchFamily="34" charset="0"/>
              <a:buChar char="•"/>
            </a:pPr>
            <a:r>
              <a:rPr lang="en-US" sz="2400" dirty="0"/>
              <a:t>"gender identity" is an individual's internal sense of gender which may be different from the persons sex assigned at birth (sex recorded on a  birth certificate)</a:t>
            </a:r>
          </a:p>
          <a:p>
            <a:pPr marL="342900" lvl="0" indent="-342900">
              <a:buFont typeface="Arial" panose="020B0604020202020204" pitchFamily="34" charset="0"/>
              <a:buChar char="•"/>
            </a:pPr>
            <a:r>
              <a:rPr lang="en-US" sz="2400" dirty="0"/>
              <a:t>"transgender" is when a person's gender identity is different from their sex assigned at birth</a:t>
            </a:r>
          </a:p>
          <a:p>
            <a:endParaRPr lang="en-US" dirty="0"/>
          </a:p>
        </p:txBody>
      </p:sp>
      <p:sp>
        <p:nvSpPr>
          <p:cNvPr id="3" name="Slide Number Placeholder 2"/>
          <p:cNvSpPr>
            <a:spLocks noGrp="1"/>
          </p:cNvSpPr>
          <p:nvPr>
            <p:ph type="sldNum" sz="quarter" idx="12"/>
          </p:nvPr>
        </p:nvSpPr>
        <p:spPr/>
        <p:txBody>
          <a:bodyPr/>
          <a:lstStyle/>
          <a:p>
            <a:endParaRPr lang="en-US" dirty="0">
              <a:solidFill>
                <a:prstClr val="black">
                  <a:tint val="95000"/>
                </a:prstClr>
              </a:solidFill>
            </a:endParaRPr>
          </a:p>
        </p:txBody>
      </p:sp>
    </p:spTree>
    <p:extLst>
      <p:ext uri="{BB962C8B-B14F-4D97-AF65-F5344CB8AC3E}">
        <p14:creationId xmlns:p14="http://schemas.microsoft.com/office/powerpoint/2010/main" val="21713257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8229600" cy="1021080"/>
          </a:xfrm>
          <a:solidFill>
            <a:schemeClr val="tx1"/>
          </a:solidFill>
        </p:spPr>
        <p:txBody>
          <a:bodyPr/>
          <a:lstStyle/>
          <a:p>
            <a:r>
              <a:rPr lang="en-US" sz="3200" b="1" dirty="0">
                <a:solidFill>
                  <a:srgbClr val="FFC000"/>
                </a:solidFill>
              </a:rPr>
              <a:t>Compliance </a:t>
            </a:r>
          </a:p>
        </p:txBody>
      </p:sp>
      <p:sp>
        <p:nvSpPr>
          <p:cNvPr id="3" name="Content Placeholder 2"/>
          <p:cNvSpPr>
            <a:spLocks noGrp="1"/>
          </p:cNvSpPr>
          <p:nvPr>
            <p:ph idx="1"/>
          </p:nvPr>
        </p:nvSpPr>
        <p:spPr>
          <a:xfrm>
            <a:off x="457200" y="1577340"/>
            <a:ext cx="8229600" cy="3447098"/>
          </a:xfrm>
        </p:spPr>
        <p:txBody>
          <a:bodyPr/>
          <a:lstStyle/>
          <a:p>
            <a:pPr marL="285750" indent="-285750">
              <a:buFont typeface="Arial" panose="020B0604020202020204" pitchFamily="34" charset="0"/>
              <a:buChar char="•"/>
            </a:pPr>
            <a:r>
              <a:rPr lang="en-US" sz="2800" dirty="0"/>
              <a:t>In order to comply with Title IX a school cannot treat transgender students differently than it treats other students of the same gender identity.  This is true even if other students or parents raise objections or concerns. A school's failure to treat a student consistent with their gender identity may create or contribute to a hostile environment in violation of Title IX. </a:t>
            </a:r>
          </a:p>
        </p:txBody>
      </p:sp>
      <p:sp>
        <p:nvSpPr>
          <p:cNvPr id="4" name="Slide Number Placeholder 3"/>
          <p:cNvSpPr>
            <a:spLocks noGrp="1"/>
          </p:cNvSpPr>
          <p:nvPr>
            <p:ph type="sldNum" sz="quarter" idx="12"/>
          </p:nvPr>
        </p:nvSpPr>
        <p:spPr/>
        <p:txBody>
          <a:bodyPr/>
          <a:lstStyle/>
          <a:p>
            <a:endParaRPr lang="en-US" dirty="0">
              <a:solidFill>
                <a:prstClr val="black">
                  <a:tint val="95000"/>
                </a:prstClr>
              </a:solidFill>
            </a:endParaRPr>
          </a:p>
        </p:txBody>
      </p:sp>
    </p:spTree>
    <p:extLst>
      <p:ext uri="{BB962C8B-B14F-4D97-AF65-F5344CB8AC3E}">
        <p14:creationId xmlns:p14="http://schemas.microsoft.com/office/powerpoint/2010/main" val="29557613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6EAB4-886B-497F-8A3D-BDA64345559D}"/>
              </a:ext>
            </a:extLst>
          </p:cNvPr>
          <p:cNvSpPr>
            <a:spLocks noGrp="1"/>
          </p:cNvSpPr>
          <p:nvPr>
            <p:ph type="title"/>
          </p:nvPr>
        </p:nvSpPr>
        <p:spPr/>
        <p:txBody>
          <a:bodyPr/>
          <a:lstStyle/>
          <a:p>
            <a:endParaRPr lang="en-US"/>
          </a:p>
        </p:txBody>
      </p:sp>
      <p:sp>
        <p:nvSpPr>
          <p:cNvPr id="4" name="Text Placeholder 3">
            <a:extLst>
              <a:ext uri="{FF2B5EF4-FFF2-40B4-BE49-F238E27FC236}">
                <a16:creationId xmlns:a16="http://schemas.microsoft.com/office/drawing/2014/main" id="{DC85CA43-3D92-4427-8339-FF1979092ED8}"/>
              </a:ext>
            </a:extLst>
          </p:cNvPr>
          <p:cNvSpPr txBox="1">
            <a:spLocks noGrp="1"/>
          </p:cNvSpPr>
          <p:nvPr>
            <p:ph type="body" idx="1"/>
          </p:nvPr>
        </p:nvSpPr>
        <p:spPr>
          <a:xfrm>
            <a:off x="457200" y="1577975"/>
            <a:ext cx="8229600" cy="2954655"/>
          </a:xfrm>
          <a:prstGeom prst="rect">
            <a:avLst/>
          </a:prstGeom>
          <a:solidFill>
            <a:schemeClr val="tx1"/>
          </a:solidFill>
        </p:spPr>
        <p:txBody>
          <a:bodyPr wrap="square" rtlCol="0">
            <a:spAutoFit/>
          </a:bodyPr>
          <a:lstStyle/>
          <a:p>
            <a:pPr algn="ctr"/>
            <a:r>
              <a:rPr lang="en-US" sz="9600" b="1" dirty="0">
                <a:solidFill>
                  <a:srgbClr val="FFC000"/>
                </a:solidFill>
                <a:latin typeface="Lato Black" charset="0"/>
                <a:ea typeface="Lato Black" charset="0"/>
                <a:cs typeface="Lato Black" charset="0"/>
              </a:rPr>
              <a:t>Harassment and Bullying</a:t>
            </a:r>
          </a:p>
        </p:txBody>
      </p:sp>
    </p:spTree>
    <p:extLst>
      <p:ext uri="{BB962C8B-B14F-4D97-AF65-F5344CB8AC3E}">
        <p14:creationId xmlns:p14="http://schemas.microsoft.com/office/powerpoint/2010/main" val="42494351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DB07A-7777-436B-8CF5-D6E4AAB07B40}"/>
              </a:ext>
            </a:extLst>
          </p:cNvPr>
          <p:cNvSpPr>
            <a:spLocks noGrp="1"/>
          </p:cNvSpPr>
          <p:nvPr>
            <p:ph type="title"/>
          </p:nvPr>
        </p:nvSpPr>
        <p:spPr>
          <a:xfrm>
            <a:off x="457200" y="274320"/>
            <a:ext cx="8229600" cy="615553"/>
          </a:xfrm>
          <a:solidFill>
            <a:schemeClr val="tx1"/>
          </a:solidFill>
        </p:spPr>
        <p:txBody>
          <a:bodyPr/>
          <a:lstStyle/>
          <a:p>
            <a:r>
              <a:rPr lang="en-US" sz="4000" dirty="0">
                <a:solidFill>
                  <a:srgbClr val="FFC000"/>
                </a:solidFill>
              </a:rPr>
              <a:t>Harassment</a:t>
            </a:r>
          </a:p>
        </p:txBody>
      </p:sp>
      <p:sp>
        <p:nvSpPr>
          <p:cNvPr id="4" name="Rectangle 4">
            <a:extLst>
              <a:ext uri="{FF2B5EF4-FFF2-40B4-BE49-F238E27FC236}">
                <a16:creationId xmlns:a16="http://schemas.microsoft.com/office/drawing/2014/main" id="{A6BBEDAB-6B0D-42BB-9ACA-E082204F0AD6}"/>
              </a:ext>
            </a:extLst>
          </p:cNvPr>
          <p:cNvSpPr txBox="1">
            <a:spLocks noGrp="1" noChangeArrowheads="1"/>
          </p:cNvSpPr>
          <p:nvPr>
            <p:ph type="body" idx="1"/>
          </p:nvPr>
        </p:nvSpPr>
        <p:spPr>
          <a:xfrm>
            <a:off x="457200" y="1577975"/>
            <a:ext cx="8229600" cy="3395288"/>
          </a:xfrm>
          <a:prstGeom prst="rect">
            <a:avLst/>
          </a:prstGeom>
          <a:solidFill>
            <a:schemeClr val="bg1"/>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defRPr/>
            </a:pPr>
            <a:r>
              <a:rPr lang="en-US" sz="1800" dirty="0">
                <a:latin typeface="Lato" charset="0"/>
                <a:ea typeface="Lato" charset="0"/>
                <a:cs typeface="Lato" charset="0"/>
              </a:rPr>
              <a:t>Prohibited harassment of an employee is defined as physical, verbal, or nonverbal conduct based on an employee’s race, color, religion, national origin, age, disability, or any other basis prohibited by law, when the conduct is so severe, persistent, or pervasive that the conduct:</a:t>
            </a:r>
          </a:p>
          <a:p>
            <a:pPr marL="457200" lvl="1" indent="0">
              <a:buNone/>
              <a:defRPr/>
            </a:pPr>
            <a:endParaRPr lang="en-US" sz="1800" dirty="0">
              <a:latin typeface="Lato" charset="0"/>
              <a:ea typeface="Lato" charset="0"/>
              <a:cs typeface="Lato" charset="0"/>
            </a:endParaRPr>
          </a:p>
          <a:p>
            <a:pPr marL="457200" lvl="1" indent="0">
              <a:buNone/>
              <a:defRPr/>
            </a:pPr>
            <a:r>
              <a:rPr lang="en-US" sz="1800" dirty="0">
                <a:latin typeface="Lato" charset="0"/>
                <a:ea typeface="Lato" charset="0"/>
                <a:cs typeface="Lato" charset="0"/>
              </a:rPr>
              <a:t>1.	Has the purpose or effect of unreasonably interfering with the employee’s work performance;</a:t>
            </a:r>
          </a:p>
          <a:p>
            <a:pPr marL="457200" lvl="1" indent="0">
              <a:buNone/>
              <a:defRPr/>
            </a:pPr>
            <a:r>
              <a:rPr lang="en-US" sz="1800" dirty="0">
                <a:latin typeface="Lato" charset="0"/>
                <a:ea typeface="Lato" charset="0"/>
                <a:cs typeface="Lato" charset="0"/>
              </a:rPr>
              <a:t>2.	Creates an intimidating, threatening, hostile, or offensive work environment; or</a:t>
            </a:r>
          </a:p>
          <a:p>
            <a:pPr marL="457200" lvl="1" indent="0">
              <a:buNone/>
              <a:defRPr/>
            </a:pPr>
            <a:r>
              <a:rPr lang="en-US" sz="1800" dirty="0">
                <a:latin typeface="Lato" charset="0"/>
                <a:ea typeface="Lato" charset="0"/>
                <a:cs typeface="Lato" charset="0"/>
              </a:rPr>
              <a:t>3.	Otherwise adversely affects the employee’s performance, environment, or employment opportunities.</a:t>
            </a:r>
          </a:p>
          <a:p>
            <a:pPr marL="457200" lvl="1" indent="0">
              <a:defRPr/>
            </a:pPr>
            <a:endParaRPr lang="en-US" dirty="0">
              <a:solidFill>
                <a:schemeClr val="bg1"/>
              </a:solidFill>
              <a:latin typeface="Lato" charset="0"/>
              <a:ea typeface="Lato" charset="0"/>
              <a:cs typeface="Lato" charset="0"/>
            </a:endParaRPr>
          </a:p>
        </p:txBody>
      </p:sp>
    </p:spTree>
    <p:extLst>
      <p:ext uri="{BB962C8B-B14F-4D97-AF65-F5344CB8AC3E}">
        <p14:creationId xmlns:p14="http://schemas.microsoft.com/office/powerpoint/2010/main" val="72698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C3DC4-8029-42A5-83F1-9023B1322CE5}"/>
              </a:ext>
            </a:extLst>
          </p:cNvPr>
          <p:cNvSpPr>
            <a:spLocks noGrp="1"/>
          </p:cNvSpPr>
          <p:nvPr>
            <p:ph type="title"/>
          </p:nvPr>
        </p:nvSpPr>
        <p:spPr/>
        <p:txBody>
          <a:bodyPr/>
          <a:lstStyle/>
          <a:p>
            <a:endParaRPr lang="en-US"/>
          </a:p>
        </p:txBody>
      </p:sp>
      <p:sp>
        <p:nvSpPr>
          <p:cNvPr id="4" name="Rectangle 4">
            <a:extLst>
              <a:ext uri="{FF2B5EF4-FFF2-40B4-BE49-F238E27FC236}">
                <a16:creationId xmlns:a16="http://schemas.microsoft.com/office/drawing/2014/main" id="{73FE3046-FFE6-4568-B556-0B3121D08720}"/>
              </a:ext>
            </a:extLst>
          </p:cNvPr>
          <p:cNvSpPr txBox="1">
            <a:spLocks noGrp="1" noChangeArrowheads="1"/>
          </p:cNvSpPr>
          <p:nvPr>
            <p:ph type="body" idx="1"/>
          </p:nvPr>
        </p:nvSpPr>
        <p:spPr>
          <a:xfrm>
            <a:off x="457200" y="1577975"/>
            <a:ext cx="8229600" cy="338810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defRPr/>
            </a:pPr>
            <a:r>
              <a:rPr lang="en-US" dirty="0">
                <a:latin typeface="Lato" charset="0"/>
                <a:ea typeface="Lato" charset="0"/>
                <a:cs typeface="Lato" charset="0"/>
              </a:rPr>
              <a:t>Examples of prohibited harassment may include offensive or derogatory language directed at another person’s religious beliefs or practices, accent, skin color, or need for workplace accommodation; threatening or intimidating conduct; offensive jokes, name-calling, slurs, or rumors; physical aggression or assault; display of graffiti or printed material promoting racial, ethnic, or other stereotypes; or other types of aggressive conduct such as theft or damage to property.</a:t>
            </a:r>
          </a:p>
          <a:p>
            <a:pPr marL="457200" lvl="1" indent="0">
              <a:defRPr/>
            </a:pPr>
            <a:endParaRPr lang="en-US" dirty="0">
              <a:solidFill>
                <a:schemeClr val="bg1"/>
              </a:solidFill>
              <a:latin typeface="Lato" charset="0"/>
              <a:ea typeface="Lato" charset="0"/>
              <a:cs typeface="Lato" charset="0"/>
            </a:endParaRPr>
          </a:p>
        </p:txBody>
      </p:sp>
    </p:spTree>
    <p:extLst>
      <p:ext uri="{BB962C8B-B14F-4D97-AF65-F5344CB8AC3E}">
        <p14:creationId xmlns:p14="http://schemas.microsoft.com/office/powerpoint/2010/main" val="38793282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BD161-A752-401E-A34C-2FE9FF774561}"/>
              </a:ext>
            </a:extLst>
          </p:cNvPr>
          <p:cNvSpPr>
            <a:spLocks noGrp="1"/>
          </p:cNvSpPr>
          <p:nvPr>
            <p:ph type="title"/>
          </p:nvPr>
        </p:nvSpPr>
        <p:spPr>
          <a:xfrm>
            <a:off x="457200" y="274320"/>
            <a:ext cx="8229600" cy="861774"/>
          </a:xfrm>
          <a:solidFill>
            <a:schemeClr val="tx1"/>
          </a:solidFill>
        </p:spPr>
        <p:txBody>
          <a:bodyPr/>
          <a:lstStyle/>
          <a:p>
            <a:r>
              <a:rPr lang="en-US" sz="2800" dirty="0">
                <a:solidFill>
                  <a:srgbClr val="FFC000"/>
                </a:solidFill>
                <a:latin typeface="Lato" charset="0"/>
                <a:ea typeface="Lato" charset="0"/>
                <a:cs typeface="Lato" charset="0"/>
              </a:rPr>
              <a:t>Hostile Work Environment Defined</a:t>
            </a:r>
            <a:br>
              <a:rPr lang="en-US" sz="2800" dirty="0">
                <a:solidFill>
                  <a:srgbClr val="FFC000"/>
                </a:solidFill>
                <a:latin typeface="Lato" charset="0"/>
                <a:ea typeface="Lato" charset="0"/>
                <a:cs typeface="Lato" charset="0"/>
              </a:rPr>
            </a:br>
            <a:endParaRPr lang="en-US" sz="2800" dirty="0">
              <a:solidFill>
                <a:srgbClr val="FFC000"/>
              </a:solidFill>
            </a:endParaRPr>
          </a:p>
        </p:txBody>
      </p:sp>
      <p:sp>
        <p:nvSpPr>
          <p:cNvPr id="3" name="Text Placeholder 2">
            <a:extLst>
              <a:ext uri="{FF2B5EF4-FFF2-40B4-BE49-F238E27FC236}">
                <a16:creationId xmlns:a16="http://schemas.microsoft.com/office/drawing/2014/main" id="{33411195-4BD8-4DF8-9D36-17097C935BAE}"/>
              </a:ext>
            </a:extLst>
          </p:cNvPr>
          <p:cNvSpPr>
            <a:spLocks noGrp="1"/>
          </p:cNvSpPr>
          <p:nvPr>
            <p:ph type="body" idx="1"/>
          </p:nvPr>
        </p:nvSpPr>
        <p:spPr>
          <a:xfrm>
            <a:off x="457200" y="1577340"/>
            <a:ext cx="8229600" cy="3046988"/>
          </a:xfrm>
        </p:spPr>
        <p:txBody>
          <a:bodyPr/>
          <a:lstStyle/>
          <a:p>
            <a:pPr lvl="2">
              <a:defRPr/>
            </a:pPr>
            <a:r>
              <a:rPr lang="en-US" dirty="0">
                <a:solidFill>
                  <a:schemeClr val="tx1"/>
                </a:solidFill>
                <a:latin typeface="Lato" charset="0"/>
                <a:ea typeface="Lato" charset="0"/>
                <a:cs typeface="Lato" charset="0"/>
              </a:rPr>
              <a:t>A hostile work environment must be based on a claim of illegal discrimination or some other sort of illegal conduct. It is a form of discrimination, not an independent cause of action.</a:t>
            </a:r>
          </a:p>
          <a:p>
            <a:pPr lvl="2">
              <a:defRPr/>
            </a:pPr>
            <a:endParaRPr lang="en-US" dirty="0">
              <a:solidFill>
                <a:schemeClr val="tx1"/>
              </a:solidFill>
              <a:latin typeface="Lato" charset="0"/>
              <a:ea typeface="Lato" charset="0"/>
              <a:cs typeface="Lato" charset="0"/>
            </a:endParaRPr>
          </a:p>
          <a:p>
            <a:pPr lvl="2">
              <a:defRPr/>
            </a:pPr>
            <a:r>
              <a:rPr lang="en-US" dirty="0">
                <a:solidFill>
                  <a:schemeClr val="tx1"/>
                </a:solidFill>
                <a:latin typeface="Lato" charset="0"/>
                <a:ea typeface="Lato" charset="0"/>
                <a:cs typeface="Lato" charset="0"/>
              </a:rPr>
              <a:t>Example: My work environment is hostile. My boss hates me and yells at me. My co-workers are mean o me and gossip about me behind my back. I keep getting unfair write-ups. I’m passed up for promotions. I hate going to work now. Can I sue?</a:t>
            </a:r>
          </a:p>
          <a:p>
            <a:pPr lvl="2">
              <a:defRPr/>
            </a:pPr>
            <a:endParaRPr lang="en-US" dirty="0">
              <a:solidFill>
                <a:schemeClr val="tx1"/>
              </a:solidFill>
              <a:latin typeface="Lato" charset="0"/>
              <a:ea typeface="Lato" charset="0"/>
              <a:cs typeface="Lato" charset="0"/>
            </a:endParaRPr>
          </a:p>
          <a:p>
            <a:pPr lvl="2">
              <a:defRPr/>
            </a:pPr>
            <a:r>
              <a:rPr lang="en-US" dirty="0">
                <a:solidFill>
                  <a:schemeClr val="tx1"/>
                </a:solidFill>
                <a:latin typeface="Lato" charset="0"/>
                <a:ea typeface="Lato" charset="0"/>
                <a:cs typeface="Lato" charset="0"/>
              </a:rPr>
              <a:t>Without more, NO.</a:t>
            </a:r>
          </a:p>
          <a:p>
            <a:endParaRPr lang="en-US" dirty="0"/>
          </a:p>
        </p:txBody>
      </p:sp>
    </p:spTree>
    <p:extLst>
      <p:ext uri="{BB962C8B-B14F-4D97-AF65-F5344CB8AC3E}">
        <p14:creationId xmlns:p14="http://schemas.microsoft.com/office/powerpoint/2010/main" val="17985108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660DD-E226-4BE8-8154-12E89EBD6C1A}"/>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93C77653-A490-4E7A-811B-C63223122226}"/>
              </a:ext>
            </a:extLst>
          </p:cNvPr>
          <p:cNvSpPr>
            <a:spLocks noGrp="1"/>
          </p:cNvSpPr>
          <p:nvPr>
            <p:ph type="body" idx="1"/>
          </p:nvPr>
        </p:nvSpPr>
        <p:spPr>
          <a:xfrm>
            <a:off x="457200" y="990600"/>
            <a:ext cx="8229600" cy="4154984"/>
          </a:xfrm>
        </p:spPr>
        <p:txBody>
          <a:bodyPr/>
          <a:lstStyle/>
          <a:p>
            <a:pPr lvl="1">
              <a:defRPr/>
            </a:pPr>
            <a:r>
              <a:rPr lang="en-US" dirty="0">
                <a:solidFill>
                  <a:schemeClr val="tx1"/>
                </a:solidFill>
                <a:latin typeface="Lato" charset="0"/>
                <a:ea typeface="Lato" charset="0"/>
                <a:cs typeface="Lato" charset="0"/>
              </a:rPr>
              <a:t>The hostile work environment must be tied to something that is legally protected or legally prohibited. Examples:</a:t>
            </a:r>
          </a:p>
          <a:p>
            <a:pPr lvl="1">
              <a:defRPr/>
            </a:pPr>
            <a:endParaRPr lang="en-US" dirty="0">
              <a:solidFill>
                <a:schemeClr val="tx1"/>
              </a:solidFill>
              <a:latin typeface="Lato" charset="0"/>
              <a:ea typeface="Lato" charset="0"/>
              <a:cs typeface="Lato" charset="0"/>
            </a:endParaRPr>
          </a:p>
          <a:p>
            <a:pPr marL="742950" lvl="1" indent="-285750">
              <a:buFont typeface="Arial" panose="020B0604020202020204" pitchFamily="34" charset="0"/>
              <a:buChar char="•"/>
              <a:defRPr/>
            </a:pPr>
            <a:r>
              <a:rPr lang="en-US" dirty="0">
                <a:solidFill>
                  <a:schemeClr val="tx1"/>
                </a:solidFill>
                <a:latin typeface="Lato" charset="0"/>
                <a:ea typeface="Lato" charset="0"/>
                <a:cs typeface="Lato" charset="0"/>
              </a:rPr>
              <a:t>A sexually hostile work environment</a:t>
            </a:r>
          </a:p>
          <a:p>
            <a:pPr marL="742950" lvl="1" indent="-285750">
              <a:buFont typeface="Arial" panose="020B0604020202020204" pitchFamily="34" charset="0"/>
              <a:buChar char="•"/>
              <a:defRPr/>
            </a:pPr>
            <a:endParaRPr lang="en-US" dirty="0">
              <a:solidFill>
                <a:schemeClr val="tx1"/>
              </a:solidFill>
              <a:latin typeface="Lato" charset="0"/>
              <a:ea typeface="Lato" charset="0"/>
              <a:cs typeface="Lato" charset="0"/>
            </a:endParaRPr>
          </a:p>
          <a:p>
            <a:pPr marL="742950" lvl="1" indent="-285750">
              <a:buFont typeface="Arial" panose="020B0604020202020204" pitchFamily="34" charset="0"/>
              <a:buChar char="•"/>
              <a:defRPr/>
            </a:pPr>
            <a:r>
              <a:rPr lang="en-US" dirty="0">
                <a:solidFill>
                  <a:schemeClr val="tx1"/>
                </a:solidFill>
                <a:latin typeface="Lato" charset="0"/>
                <a:ea typeface="Lato" charset="0"/>
                <a:cs typeface="Lato" charset="0"/>
              </a:rPr>
              <a:t>A racially hostile work environment</a:t>
            </a:r>
          </a:p>
          <a:p>
            <a:pPr marL="742950" lvl="1" indent="-285750">
              <a:buFont typeface="Arial" panose="020B0604020202020204" pitchFamily="34" charset="0"/>
              <a:buChar char="•"/>
              <a:defRPr/>
            </a:pPr>
            <a:endParaRPr lang="en-US" dirty="0">
              <a:solidFill>
                <a:schemeClr val="tx1"/>
              </a:solidFill>
              <a:latin typeface="Lato" charset="0"/>
              <a:ea typeface="Lato" charset="0"/>
              <a:cs typeface="Lato" charset="0"/>
            </a:endParaRPr>
          </a:p>
          <a:p>
            <a:pPr marL="742950" lvl="1" indent="-285750">
              <a:buFont typeface="Arial" panose="020B0604020202020204" pitchFamily="34" charset="0"/>
              <a:buChar char="•"/>
              <a:defRPr/>
            </a:pPr>
            <a:r>
              <a:rPr lang="en-US" dirty="0">
                <a:solidFill>
                  <a:schemeClr val="tx1"/>
                </a:solidFill>
                <a:latin typeface="Lato" charset="0"/>
                <a:ea typeface="Lato" charset="0"/>
                <a:cs typeface="Lato" charset="0"/>
              </a:rPr>
              <a:t>A religiously hostile work environment</a:t>
            </a:r>
          </a:p>
          <a:p>
            <a:pPr marL="742950" lvl="1" indent="-285750">
              <a:buFont typeface="Arial" panose="020B0604020202020204" pitchFamily="34" charset="0"/>
              <a:buChar char="•"/>
              <a:defRPr/>
            </a:pPr>
            <a:endParaRPr lang="en-US" dirty="0">
              <a:solidFill>
                <a:schemeClr val="tx1"/>
              </a:solidFill>
              <a:latin typeface="Lato" charset="0"/>
              <a:ea typeface="Lato" charset="0"/>
              <a:cs typeface="Lato" charset="0"/>
            </a:endParaRPr>
          </a:p>
          <a:p>
            <a:pPr marL="742950" lvl="1" indent="-285750">
              <a:buFont typeface="Arial" panose="020B0604020202020204" pitchFamily="34" charset="0"/>
              <a:buChar char="•"/>
              <a:defRPr/>
            </a:pPr>
            <a:r>
              <a:rPr lang="en-US" dirty="0">
                <a:solidFill>
                  <a:schemeClr val="tx1"/>
                </a:solidFill>
                <a:latin typeface="Lato" charset="0"/>
                <a:ea typeface="Lato" charset="0"/>
                <a:cs typeface="Lato" charset="0"/>
              </a:rPr>
              <a:t>A hostile work environment because of age or disability</a:t>
            </a:r>
          </a:p>
          <a:p>
            <a:pPr marL="742950" lvl="1" indent="-285750">
              <a:buFont typeface="Arial" panose="020B0604020202020204" pitchFamily="34" charset="0"/>
              <a:buChar char="•"/>
              <a:defRPr/>
            </a:pPr>
            <a:endParaRPr lang="en-US" dirty="0">
              <a:solidFill>
                <a:schemeClr val="tx1"/>
              </a:solidFill>
              <a:latin typeface="Lato" charset="0"/>
              <a:ea typeface="Lato" charset="0"/>
              <a:cs typeface="Lato" charset="0"/>
            </a:endParaRPr>
          </a:p>
          <a:p>
            <a:pPr marL="742950" lvl="1" indent="-285750">
              <a:buFont typeface="Arial" panose="020B0604020202020204" pitchFamily="34" charset="0"/>
              <a:buChar char="•"/>
              <a:defRPr/>
            </a:pPr>
            <a:r>
              <a:rPr lang="en-US" dirty="0">
                <a:solidFill>
                  <a:schemeClr val="tx1"/>
                </a:solidFill>
                <a:latin typeface="Lato" charset="0"/>
                <a:ea typeface="Lato" charset="0"/>
                <a:cs typeface="Lato" charset="0"/>
              </a:rPr>
              <a:t>A retaliatory hostile work environment</a:t>
            </a:r>
          </a:p>
          <a:p>
            <a:pPr marL="742950" lvl="1" indent="-285750">
              <a:buFont typeface="Arial" panose="020B0604020202020204" pitchFamily="34" charset="0"/>
              <a:buChar char="•"/>
              <a:defRPr/>
            </a:pPr>
            <a:endParaRPr lang="en-US" dirty="0">
              <a:solidFill>
                <a:schemeClr val="tx1"/>
              </a:solidFill>
              <a:latin typeface="Lato" charset="0"/>
              <a:ea typeface="Lato" charset="0"/>
              <a:cs typeface="Lato" charset="0"/>
            </a:endParaRPr>
          </a:p>
          <a:p>
            <a:pPr marL="742950" lvl="1" indent="-285750">
              <a:buFont typeface="Arial" panose="020B0604020202020204" pitchFamily="34" charset="0"/>
              <a:buChar char="•"/>
              <a:defRPr/>
            </a:pPr>
            <a:r>
              <a:rPr lang="en-US" dirty="0">
                <a:solidFill>
                  <a:schemeClr val="tx1"/>
                </a:solidFill>
                <a:latin typeface="Lato" charset="0"/>
                <a:ea typeface="Lato" charset="0"/>
                <a:cs typeface="Lato" charset="0"/>
              </a:rPr>
              <a:t>A hostile work environment in response to use of FMLA leave</a:t>
            </a:r>
          </a:p>
          <a:p>
            <a:endParaRPr lang="en-US" dirty="0"/>
          </a:p>
        </p:txBody>
      </p:sp>
    </p:spTree>
    <p:extLst>
      <p:ext uri="{BB962C8B-B14F-4D97-AF65-F5344CB8AC3E}">
        <p14:creationId xmlns:p14="http://schemas.microsoft.com/office/powerpoint/2010/main" val="285822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6AD2A-64A2-4462-B371-F1D1A3F3598B}"/>
              </a:ext>
            </a:extLst>
          </p:cNvPr>
          <p:cNvSpPr>
            <a:spLocks noGrp="1"/>
          </p:cNvSpPr>
          <p:nvPr>
            <p:ph type="title"/>
          </p:nvPr>
        </p:nvSpPr>
        <p:spPr>
          <a:xfrm>
            <a:off x="457200" y="274320"/>
            <a:ext cx="8229600" cy="769441"/>
          </a:xfrm>
          <a:solidFill>
            <a:schemeClr val="tx1"/>
          </a:solidFill>
        </p:spPr>
        <p:txBody>
          <a:bodyPr/>
          <a:lstStyle/>
          <a:p>
            <a:r>
              <a:rPr lang="en-US" sz="3200" dirty="0">
                <a:solidFill>
                  <a:srgbClr val="FFC000"/>
                </a:solidFill>
                <a:latin typeface="Lato" charset="0"/>
                <a:ea typeface="Lato" charset="0"/>
                <a:cs typeface="Lato" charset="0"/>
              </a:rPr>
              <a:t>Workplace Bullying</a:t>
            </a:r>
            <a:br>
              <a:rPr lang="en-US" dirty="0">
                <a:solidFill>
                  <a:schemeClr val="bg1"/>
                </a:solidFill>
                <a:latin typeface="Lato" charset="0"/>
                <a:ea typeface="Lato" charset="0"/>
                <a:cs typeface="Lato" charset="0"/>
              </a:rPr>
            </a:br>
            <a:endParaRPr lang="en-US" dirty="0"/>
          </a:p>
        </p:txBody>
      </p:sp>
      <p:sp>
        <p:nvSpPr>
          <p:cNvPr id="3" name="Text Placeholder 2">
            <a:extLst>
              <a:ext uri="{FF2B5EF4-FFF2-40B4-BE49-F238E27FC236}">
                <a16:creationId xmlns:a16="http://schemas.microsoft.com/office/drawing/2014/main" id="{153ADF63-C8C8-41C6-A713-DD7DC2B7B985}"/>
              </a:ext>
            </a:extLst>
          </p:cNvPr>
          <p:cNvSpPr>
            <a:spLocks noGrp="1"/>
          </p:cNvSpPr>
          <p:nvPr>
            <p:ph type="body" idx="1"/>
          </p:nvPr>
        </p:nvSpPr>
        <p:spPr>
          <a:xfrm>
            <a:off x="457200" y="1577340"/>
            <a:ext cx="8229600" cy="3693319"/>
          </a:xfrm>
        </p:spPr>
        <p:txBody>
          <a:bodyPr/>
          <a:lstStyle/>
          <a:p>
            <a:pPr lvl="2">
              <a:defRPr/>
            </a:pPr>
            <a:r>
              <a:rPr lang="en-US" sz="1300" dirty="0">
                <a:solidFill>
                  <a:schemeClr val="tx1"/>
                </a:solidFill>
                <a:latin typeface="Lato" charset="0"/>
                <a:ea typeface="Lato" charset="0"/>
                <a:cs typeface="Lato" charset="0"/>
              </a:rPr>
              <a:t>Bullying is not based on a victim’s membership in a protected class and does not create a legal claim.</a:t>
            </a:r>
          </a:p>
          <a:p>
            <a:pPr lvl="2">
              <a:defRPr/>
            </a:pPr>
            <a:endParaRPr lang="en-US" sz="1300" dirty="0">
              <a:solidFill>
                <a:schemeClr val="tx1"/>
              </a:solidFill>
              <a:latin typeface="Lato" charset="0"/>
              <a:ea typeface="Lato" charset="0"/>
              <a:cs typeface="Lato" charset="0"/>
            </a:endParaRPr>
          </a:p>
          <a:p>
            <a:pPr lvl="2">
              <a:defRPr/>
            </a:pPr>
            <a:r>
              <a:rPr lang="en-US" sz="1300" dirty="0">
                <a:solidFill>
                  <a:schemeClr val="tx1"/>
                </a:solidFill>
                <a:latin typeface="Lato" charset="0"/>
                <a:ea typeface="Lato" charset="0"/>
                <a:cs typeface="Lato" charset="0"/>
              </a:rPr>
              <a:t>This means that bullying not based on a membership in a protected class does not create a hostile work environment.</a:t>
            </a:r>
          </a:p>
          <a:p>
            <a:pPr lvl="2">
              <a:defRPr/>
            </a:pPr>
            <a:endParaRPr lang="en-US" sz="1400" dirty="0">
              <a:solidFill>
                <a:schemeClr val="tx1"/>
              </a:solidFill>
              <a:latin typeface="Lato" charset="0"/>
              <a:ea typeface="Lato" charset="0"/>
              <a:cs typeface="Lato" charset="0"/>
            </a:endParaRPr>
          </a:p>
          <a:p>
            <a:pPr lvl="2">
              <a:defRPr/>
            </a:pPr>
            <a:r>
              <a:rPr lang="en-US" sz="1300" dirty="0">
                <a:solidFill>
                  <a:schemeClr val="tx1"/>
                </a:solidFill>
                <a:latin typeface="Lato" charset="0"/>
                <a:ea typeface="Lato" charset="0"/>
                <a:cs typeface="Lato" charset="0"/>
              </a:rPr>
              <a:t>What should I do if I feel I am being bullied?</a:t>
            </a:r>
          </a:p>
          <a:p>
            <a:pPr lvl="2">
              <a:defRPr/>
            </a:pPr>
            <a:endParaRPr lang="en-US" sz="1300" dirty="0">
              <a:solidFill>
                <a:schemeClr val="tx1"/>
              </a:solidFill>
              <a:latin typeface="Lato" charset="0"/>
              <a:ea typeface="Lato" charset="0"/>
              <a:cs typeface="Lato" charset="0"/>
            </a:endParaRPr>
          </a:p>
          <a:p>
            <a:pPr marL="1657350" lvl="3" indent="-285750">
              <a:buFont typeface="Arial" panose="020B0604020202020204" pitchFamily="34" charset="0"/>
              <a:buChar char="•"/>
              <a:defRPr/>
            </a:pPr>
            <a:r>
              <a:rPr lang="en-US" sz="1300" dirty="0">
                <a:solidFill>
                  <a:schemeClr val="tx1"/>
                </a:solidFill>
                <a:latin typeface="Lato" charset="0"/>
                <a:ea typeface="Lato" charset="0"/>
                <a:cs typeface="Lato" charset="0"/>
              </a:rPr>
              <a:t>Document incidents of harassment with dates and specific details of the remarks made or actions taken against you.</a:t>
            </a:r>
          </a:p>
          <a:p>
            <a:pPr marL="1657350" lvl="3" indent="-285750">
              <a:buFont typeface="Arial" panose="020B0604020202020204" pitchFamily="34" charset="0"/>
              <a:buChar char="•"/>
              <a:defRPr/>
            </a:pPr>
            <a:r>
              <a:rPr lang="en-US" sz="1300" dirty="0">
                <a:solidFill>
                  <a:schemeClr val="tx1"/>
                </a:solidFill>
                <a:latin typeface="Lato" charset="0"/>
                <a:ea typeface="Lato" charset="0"/>
                <a:cs typeface="Lato" charset="0"/>
              </a:rPr>
              <a:t>Report the offending behavior to HR</a:t>
            </a:r>
          </a:p>
          <a:p>
            <a:pPr marL="1657350" lvl="3" indent="-285750">
              <a:buFont typeface="Arial" panose="020B0604020202020204" pitchFamily="34" charset="0"/>
              <a:buChar char="•"/>
              <a:defRPr/>
            </a:pPr>
            <a:r>
              <a:rPr lang="en-US" sz="1300" dirty="0">
                <a:solidFill>
                  <a:schemeClr val="tx1"/>
                </a:solidFill>
                <a:latin typeface="Lato" charset="0"/>
                <a:ea typeface="Lato" charset="0"/>
                <a:cs typeface="Lato" charset="0"/>
              </a:rPr>
              <a:t>Report the behavior to your immediate supervisor. If the issue involves your supervisor make the complaint to the next level supervisor or someone in the reporting chain with whom you are comfortable.</a:t>
            </a:r>
          </a:p>
          <a:p>
            <a:pPr marL="1657350" lvl="3" indent="-285750">
              <a:buFont typeface="Arial" panose="020B0604020202020204" pitchFamily="34" charset="0"/>
              <a:buChar char="•"/>
              <a:defRPr/>
            </a:pPr>
            <a:r>
              <a:rPr lang="en-US" sz="1300" dirty="0">
                <a:solidFill>
                  <a:schemeClr val="tx1"/>
                </a:solidFill>
                <a:latin typeface="Lato" charset="0"/>
                <a:ea typeface="Lato" charset="0"/>
                <a:cs typeface="Lato" charset="0"/>
              </a:rPr>
              <a:t>The College District prohibits discrimination, including harassment, against any employee on the basis of race, color, religion, national origin, age, disability, marital status, veteran status, limited English proficiency, or any other basis prohibited by law.  Retaliation against anyone involved in the complaint process is a violation of College District policy.</a:t>
            </a:r>
          </a:p>
          <a:p>
            <a:endParaRPr lang="en-US" dirty="0"/>
          </a:p>
        </p:txBody>
      </p:sp>
    </p:spTree>
    <p:extLst>
      <p:ext uri="{BB962C8B-B14F-4D97-AF65-F5344CB8AC3E}">
        <p14:creationId xmlns:p14="http://schemas.microsoft.com/office/powerpoint/2010/main" val="28686425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446CF-BE88-437B-BAAF-61D6705A4A3C}"/>
              </a:ext>
            </a:extLst>
          </p:cNvPr>
          <p:cNvSpPr>
            <a:spLocks noGrp="1"/>
          </p:cNvSpPr>
          <p:nvPr>
            <p:ph type="title"/>
          </p:nvPr>
        </p:nvSpPr>
        <p:spPr>
          <a:xfrm>
            <a:off x="457200" y="274320"/>
            <a:ext cx="8229600" cy="640080"/>
          </a:xfrm>
          <a:solidFill>
            <a:schemeClr val="tx1"/>
          </a:solidFill>
        </p:spPr>
        <p:txBody>
          <a:bodyPr/>
          <a:lstStyle/>
          <a:p>
            <a:r>
              <a:rPr lang="en-US" sz="3200" dirty="0">
                <a:solidFill>
                  <a:srgbClr val="FFC000"/>
                </a:solidFill>
              </a:rPr>
              <a:t>Duties to Minors</a:t>
            </a:r>
          </a:p>
        </p:txBody>
      </p:sp>
      <p:sp>
        <p:nvSpPr>
          <p:cNvPr id="4" name="Content Placeholder 2">
            <a:extLst>
              <a:ext uri="{FF2B5EF4-FFF2-40B4-BE49-F238E27FC236}">
                <a16:creationId xmlns:a16="http://schemas.microsoft.com/office/drawing/2014/main" id="{F94F49E7-2461-4261-910A-18450F538A94}"/>
              </a:ext>
            </a:extLst>
          </p:cNvPr>
          <p:cNvSpPr>
            <a:spLocks noGrp="1"/>
          </p:cNvSpPr>
          <p:nvPr>
            <p:ph type="body" idx="1"/>
          </p:nvPr>
        </p:nvSpPr>
        <p:spPr>
          <a:xfrm>
            <a:off x="457200" y="1577975"/>
            <a:ext cx="8229600" cy="3447098"/>
          </a:xfrm>
        </p:spPr>
        <p:txBody>
          <a:bodyPr/>
          <a:lstStyle/>
          <a:p>
            <a:pPr marL="285750" indent="-285750">
              <a:buFont typeface="Arial" panose="020B0604020202020204" pitchFamily="34" charset="0"/>
              <a:buChar char="•"/>
            </a:pPr>
            <a:r>
              <a:rPr lang="en-US" sz="3200" dirty="0"/>
              <a:t>Statutory duty to report to administration and state agency if a child is a minor.</a:t>
            </a:r>
          </a:p>
          <a:p>
            <a:pPr marL="285750" indent="-285750">
              <a:buFont typeface="Arial" panose="020B0604020202020204" pitchFamily="34" charset="0"/>
              <a:buChar char="•"/>
            </a:pPr>
            <a:r>
              <a:rPr lang="en-US" sz="3200" dirty="0"/>
              <a:t>This duty goes beyond age 18 if the person is disabled</a:t>
            </a:r>
          </a:p>
          <a:p>
            <a:pPr marL="285750" indent="-285750">
              <a:buFont typeface="Arial" panose="020B0604020202020204" pitchFamily="34" charset="0"/>
              <a:buChar char="•"/>
            </a:pPr>
            <a:r>
              <a:rPr lang="en-US" sz="3200" dirty="0"/>
              <a:t>Penn State policy on minors is a great resource should questions arise regarding what steps you need to take</a:t>
            </a:r>
          </a:p>
        </p:txBody>
      </p:sp>
    </p:spTree>
    <p:extLst>
      <p:ext uri="{BB962C8B-B14F-4D97-AF65-F5344CB8AC3E}">
        <p14:creationId xmlns:p14="http://schemas.microsoft.com/office/powerpoint/2010/main" val="3121265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9C7D2-BC8A-4DA8-8653-A1106EBA3885}"/>
              </a:ext>
            </a:extLst>
          </p:cNvPr>
          <p:cNvSpPr>
            <a:spLocks noGrp="1"/>
          </p:cNvSpPr>
          <p:nvPr>
            <p:ph type="title"/>
          </p:nvPr>
        </p:nvSpPr>
        <p:spPr>
          <a:xfrm>
            <a:off x="457200" y="274320"/>
            <a:ext cx="8229600" cy="615553"/>
          </a:xfrm>
        </p:spPr>
        <p:txBody>
          <a:bodyPr/>
          <a:lstStyle/>
          <a:p>
            <a:pPr algn="ctr"/>
            <a:r>
              <a:rPr lang="en-US" sz="4000" b="1" dirty="0"/>
              <a:t>Sexual Violence Policy Training</a:t>
            </a:r>
          </a:p>
        </p:txBody>
      </p:sp>
      <p:sp>
        <p:nvSpPr>
          <p:cNvPr id="3" name="Text Placeholder 2">
            <a:extLst>
              <a:ext uri="{FF2B5EF4-FFF2-40B4-BE49-F238E27FC236}">
                <a16:creationId xmlns:a16="http://schemas.microsoft.com/office/drawing/2014/main" id="{8E2E5603-F563-4E5F-B48F-A989CC25F2D3}"/>
              </a:ext>
            </a:extLst>
          </p:cNvPr>
          <p:cNvSpPr>
            <a:spLocks noGrp="1"/>
          </p:cNvSpPr>
          <p:nvPr>
            <p:ph type="body" idx="1"/>
          </p:nvPr>
        </p:nvSpPr>
        <p:spPr>
          <a:xfrm>
            <a:off x="457200" y="1577340"/>
            <a:ext cx="8229600" cy="4431983"/>
          </a:xfrm>
        </p:spPr>
        <p:txBody>
          <a:bodyPr/>
          <a:lstStyle/>
          <a:p>
            <a:pPr lvl="0"/>
            <a:r>
              <a:rPr lang="en-US" b="1" dirty="0">
                <a:solidFill>
                  <a:prstClr val="black"/>
                </a:solidFill>
              </a:rPr>
              <a:t>Sexual Violence and Sexual Misconduct Webpage</a:t>
            </a:r>
          </a:p>
          <a:p>
            <a:pPr lvl="0"/>
            <a:endParaRPr lang="en-US" b="1" dirty="0">
              <a:solidFill>
                <a:prstClr val="black"/>
              </a:solidFill>
            </a:endParaRPr>
          </a:p>
          <a:p>
            <a:pPr lvl="0"/>
            <a:r>
              <a:rPr lang="en-US" dirty="0">
                <a:solidFill>
                  <a:prstClr val="black"/>
                </a:solidFill>
              </a:rPr>
              <a:t>Please refer to TJC’s </a:t>
            </a:r>
            <a:r>
              <a:rPr lang="en-US" i="1" dirty="0">
                <a:solidFill>
                  <a:prstClr val="black"/>
                </a:solidFill>
              </a:rPr>
              <a:t>Title IX </a:t>
            </a:r>
            <a:r>
              <a:rPr lang="en-US" dirty="0">
                <a:solidFill>
                  <a:prstClr val="black"/>
                </a:solidFill>
              </a:rPr>
              <a:t>webpages:</a:t>
            </a:r>
          </a:p>
          <a:p>
            <a:pPr lvl="0"/>
            <a:r>
              <a:rPr lang="en-US" dirty="0">
                <a:solidFill>
                  <a:prstClr val="black"/>
                </a:solidFill>
                <a:hlinkClick r:id="rId2"/>
              </a:rPr>
              <a:t>http://www.tjc.edu/TitleIX</a:t>
            </a:r>
            <a:endParaRPr lang="en-US" dirty="0">
              <a:solidFill>
                <a:prstClr val="black"/>
              </a:solidFill>
            </a:endParaRPr>
          </a:p>
          <a:p>
            <a:pPr lvl="0"/>
            <a:r>
              <a:rPr lang="en-US" dirty="0">
                <a:hlinkClick r:id="rId3"/>
              </a:rPr>
              <a:t>https://www.tjc.edu/info/20017/consumer_information/14/title_ix/4</a:t>
            </a:r>
            <a:endParaRPr lang="en-US" dirty="0">
              <a:solidFill>
                <a:prstClr val="black"/>
              </a:solidFill>
            </a:endParaRPr>
          </a:p>
          <a:p>
            <a:pPr lvl="0"/>
            <a:r>
              <a:rPr lang="en-US" dirty="0">
                <a:hlinkClick r:id="rId4"/>
              </a:rPr>
              <a:t>https://www.tjc.edu/info/20017/consumer_information/14/title_ix/2</a:t>
            </a:r>
            <a:endParaRPr lang="en-US" dirty="0">
              <a:solidFill>
                <a:prstClr val="black"/>
              </a:solidFill>
            </a:endParaRPr>
          </a:p>
          <a:p>
            <a:pPr lvl="0"/>
            <a:r>
              <a:rPr lang="en-US" dirty="0">
                <a:hlinkClick r:id="rId5"/>
              </a:rPr>
              <a:t>https://www.tjc.edu/info/20017/consumer_information/14/title_ix/3</a:t>
            </a:r>
            <a:endParaRPr lang="en-US" dirty="0">
              <a:solidFill>
                <a:prstClr val="black"/>
              </a:solidFill>
            </a:endParaRPr>
          </a:p>
          <a:p>
            <a:pPr lvl="0"/>
            <a:r>
              <a:rPr lang="en-US" dirty="0">
                <a:hlinkClick r:id="rId6"/>
              </a:rPr>
              <a:t>https://www.tjc.edu/downloads/20017/consumer_information</a:t>
            </a:r>
            <a:endParaRPr lang="en-US" dirty="0">
              <a:solidFill>
                <a:prstClr val="black"/>
              </a:solidFill>
            </a:endParaRPr>
          </a:p>
          <a:p>
            <a:pPr lvl="0"/>
            <a:endParaRPr lang="en-US" dirty="0">
              <a:solidFill>
                <a:prstClr val="black"/>
              </a:solidFill>
            </a:endParaRPr>
          </a:p>
          <a:p>
            <a:pPr lvl="0"/>
            <a:r>
              <a:rPr lang="en-US" dirty="0">
                <a:solidFill>
                  <a:prstClr val="black"/>
                </a:solidFill>
              </a:rPr>
              <a:t>For a complete description of definitions, contact information,</a:t>
            </a:r>
          </a:p>
          <a:p>
            <a:pPr lvl="0"/>
            <a:r>
              <a:rPr lang="en-US" dirty="0">
                <a:solidFill>
                  <a:prstClr val="black"/>
                </a:solidFill>
              </a:rPr>
              <a:t>reporting guidelines and resources for victims of sexual</a:t>
            </a:r>
          </a:p>
          <a:p>
            <a:pPr lvl="0"/>
            <a:r>
              <a:rPr lang="en-US" dirty="0">
                <a:solidFill>
                  <a:prstClr val="black"/>
                </a:solidFill>
              </a:rPr>
              <a:t>misconduct.</a:t>
            </a:r>
          </a:p>
          <a:p>
            <a:pPr lvl="0"/>
            <a:endParaRPr lang="en-US" dirty="0">
              <a:solidFill>
                <a:prstClr val="black"/>
              </a:solidFill>
            </a:endParaRPr>
          </a:p>
          <a:p>
            <a:pPr lvl="0"/>
            <a:r>
              <a:rPr lang="en-US" dirty="0">
                <a:solidFill>
                  <a:prstClr val="black"/>
                </a:solidFill>
              </a:rPr>
              <a:t>Complaints may be filed here </a:t>
            </a:r>
            <a:r>
              <a:rPr lang="en-US" dirty="0">
                <a:hlinkClick r:id="rId7"/>
              </a:rPr>
              <a:t>file:///C:/Users/A00419909/Downloads/complaintformTIX_2__2_.pdf</a:t>
            </a:r>
            <a:endParaRPr lang="en-US" dirty="0">
              <a:solidFill>
                <a:prstClr val="black"/>
              </a:solidFill>
            </a:endParaRPr>
          </a:p>
          <a:p>
            <a:endParaRPr lang="en-US" dirty="0"/>
          </a:p>
        </p:txBody>
      </p:sp>
    </p:spTree>
    <p:extLst>
      <p:ext uri="{BB962C8B-B14F-4D97-AF65-F5344CB8AC3E}">
        <p14:creationId xmlns:p14="http://schemas.microsoft.com/office/powerpoint/2010/main" val="1016451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E8538-8ABE-455C-BCAB-98DFEC2CD4E7}"/>
              </a:ext>
            </a:extLst>
          </p:cNvPr>
          <p:cNvSpPr>
            <a:spLocks noGrp="1"/>
          </p:cNvSpPr>
          <p:nvPr>
            <p:ph type="title"/>
          </p:nvPr>
        </p:nvSpPr>
        <p:spPr>
          <a:xfrm>
            <a:off x="457200" y="274320"/>
            <a:ext cx="8229600" cy="792480"/>
          </a:xfrm>
          <a:solidFill>
            <a:schemeClr val="tx1"/>
          </a:solidFill>
        </p:spPr>
        <p:txBody>
          <a:bodyPr/>
          <a:lstStyle/>
          <a:p>
            <a:r>
              <a:rPr lang="en-US" sz="3600" dirty="0">
                <a:solidFill>
                  <a:srgbClr val="FFC000"/>
                </a:solidFill>
              </a:rPr>
              <a:t>Accommodating Pregnant Students</a:t>
            </a:r>
          </a:p>
        </p:txBody>
      </p:sp>
      <p:sp>
        <p:nvSpPr>
          <p:cNvPr id="4" name="Content Placeholder 2">
            <a:extLst>
              <a:ext uri="{FF2B5EF4-FFF2-40B4-BE49-F238E27FC236}">
                <a16:creationId xmlns:a16="http://schemas.microsoft.com/office/drawing/2014/main" id="{CC3771FD-E02C-4F32-A194-CA24CA1D8810}"/>
              </a:ext>
            </a:extLst>
          </p:cNvPr>
          <p:cNvSpPr>
            <a:spLocks noGrp="1"/>
          </p:cNvSpPr>
          <p:nvPr>
            <p:ph type="body" idx="1"/>
          </p:nvPr>
        </p:nvSpPr>
        <p:spPr>
          <a:xfrm>
            <a:off x="457200" y="1166018"/>
            <a:ext cx="8229600" cy="4525963"/>
          </a:xfrm>
        </p:spPr>
        <p:txBody>
          <a:bodyPr>
            <a:normAutofit/>
          </a:bodyPr>
          <a:lstStyle/>
          <a:p>
            <a:pPr marL="285750" indent="-285750">
              <a:buFont typeface="Arial" panose="020B0604020202020204" pitchFamily="34" charset="0"/>
              <a:buChar char="•"/>
            </a:pPr>
            <a:r>
              <a:rPr lang="en-US" dirty="0"/>
              <a:t>TJC’s policy  allows students with pregnancy or other temporary disabilities to have until 30 days into the next long semester to complete their work after a medical necessity excused absence. </a:t>
            </a:r>
          </a:p>
          <a:p>
            <a:pPr marL="285750" indent="-285750">
              <a:buFont typeface="Arial" panose="020B0604020202020204" pitchFamily="34" charset="0"/>
              <a:buChar char="•"/>
            </a:pPr>
            <a:r>
              <a:rPr lang="en-US" dirty="0"/>
              <a:t>Students must provide proof of medical necessity from a doctor or midwife stating the length of leave necessary. </a:t>
            </a:r>
          </a:p>
          <a:p>
            <a:pPr marL="285750" indent="-285750">
              <a:buFont typeface="Arial" panose="020B0604020202020204" pitchFamily="34" charset="0"/>
              <a:buChar char="•"/>
            </a:pPr>
            <a:r>
              <a:rPr lang="en-US" dirty="0"/>
              <a:t>If additional leave is sought the student should provide further proof of medical necessity beyond the original period.</a:t>
            </a:r>
          </a:p>
          <a:p>
            <a:pPr marL="285750" indent="-285750">
              <a:buFont typeface="Arial" panose="020B0604020202020204" pitchFamily="34" charset="0"/>
              <a:buChar char="•"/>
            </a:pPr>
            <a:r>
              <a:rPr lang="en-US" dirty="0"/>
              <a:t>Once the leave expires the student is expected to be back in class.</a:t>
            </a:r>
          </a:p>
          <a:p>
            <a:pPr marL="285750" indent="-285750">
              <a:buFont typeface="Arial" panose="020B0604020202020204" pitchFamily="34" charset="0"/>
              <a:buChar char="•"/>
            </a:pPr>
            <a:r>
              <a:rPr lang="en-US" dirty="0"/>
              <a:t>Federal law requires accommodations be made in addition to TJC’s efforts to allow students with temporary disabilities enjoyment of the educational opportunities provided to all students.</a:t>
            </a:r>
          </a:p>
          <a:p>
            <a:pPr marL="285750" indent="-285750">
              <a:buFont typeface="Arial" panose="020B0604020202020204" pitchFamily="34" charset="0"/>
              <a:buChar char="•"/>
            </a:pPr>
            <a:r>
              <a:rPr lang="en-US" dirty="0"/>
              <a:t>The student must be reinstated to the status she held when the leave began.</a:t>
            </a:r>
          </a:p>
          <a:p>
            <a:pPr marL="285750" indent="-285750">
              <a:buFont typeface="Arial" panose="020B0604020202020204" pitchFamily="34" charset="0"/>
              <a:buChar char="•"/>
            </a:pPr>
            <a:r>
              <a:rPr lang="en-US" dirty="0"/>
              <a:t>The Title IX Coordinator should be contacted when an accommodation request from a pregnant and/or parenting student is received. The Title IX Coordinator should oversee the process of receiving and reviewing necessary medical documentation and determining if and what accommodations are necessary. </a:t>
            </a:r>
          </a:p>
        </p:txBody>
      </p:sp>
    </p:spTree>
    <p:extLst>
      <p:ext uri="{BB962C8B-B14F-4D97-AF65-F5344CB8AC3E}">
        <p14:creationId xmlns:p14="http://schemas.microsoft.com/office/powerpoint/2010/main" val="15199277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5D99-1CDB-47F9-9AB5-600FE3625D06}"/>
              </a:ext>
            </a:extLst>
          </p:cNvPr>
          <p:cNvSpPr>
            <a:spLocks noGrp="1"/>
          </p:cNvSpPr>
          <p:nvPr>
            <p:ph type="title"/>
          </p:nvPr>
        </p:nvSpPr>
        <p:spPr>
          <a:xfrm>
            <a:off x="457200" y="274320"/>
            <a:ext cx="8229600" cy="868680"/>
          </a:xfrm>
          <a:solidFill>
            <a:schemeClr val="tx1"/>
          </a:solidFill>
        </p:spPr>
        <p:txBody>
          <a:bodyPr/>
          <a:lstStyle/>
          <a:p>
            <a:r>
              <a:rPr lang="en-US" sz="3200" dirty="0">
                <a:solidFill>
                  <a:srgbClr val="FFC000"/>
                </a:solidFill>
              </a:rPr>
              <a:t>Options for Completing Coursework</a:t>
            </a:r>
          </a:p>
        </p:txBody>
      </p:sp>
      <p:sp>
        <p:nvSpPr>
          <p:cNvPr id="4" name="Content Placeholder 2">
            <a:extLst>
              <a:ext uri="{FF2B5EF4-FFF2-40B4-BE49-F238E27FC236}">
                <a16:creationId xmlns:a16="http://schemas.microsoft.com/office/drawing/2014/main" id="{F0320274-3633-43FD-96FF-CCE60608A729}"/>
              </a:ext>
            </a:extLst>
          </p:cNvPr>
          <p:cNvSpPr>
            <a:spLocks noGrp="1"/>
          </p:cNvSpPr>
          <p:nvPr>
            <p:ph type="body" idx="1"/>
          </p:nvPr>
        </p:nvSpPr>
        <p:spPr>
          <a:xfrm>
            <a:off x="457200" y="1295400"/>
            <a:ext cx="8229600" cy="4525963"/>
          </a:xfrm>
        </p:spPr>
        <p:txBody>
          <a:bodyPr>
            <a:normAutofit fontScale="92500"/>
          </a:bodyPr>
          <a:lstStyle/>
          <a:p>
            <a:pPr marL="285750" indent="-285750">
              <a:buFont typeface="Arial" panose="020B0604020202020204" pitchFamily="34" charset="0"/>
              <a:buChar char="•"/>
            </a:pPr>
            <a:r>
              <a:rPr lang="en-US" sz="2400" dirty="0"/>
              <a:t>Retake the class at the next available offering. (Students should be made aware that class offerings vary by program and may not be available at regular intervals)</a:t>
            </a:r>
          </a:p>
          <a:p>
            <a:pPr marL="285750" indent="-285750">
              <a:buFont typeface="Arial" panose="020B0604020202020204" pitchFamily="34" charset="0"/>
              <a:buChar char="•"/>
            </a:pPr>
            <a:r>
              <a:rPr lang="en-US" sz="2400" dirty="0"/>
              <a:t>Take the course online</a:t>
            </a:r>
          </a:p>
          <a:p>
            <a:pPr marL="285750" indent="-285750">
              <a:buFont typeface="Arial" panose="020B0604020202020204" pitchFamily="34" charset="0"/>
              <a:buChar char="•"/>
            </a:pPr>
            <a:r>
              <a:rPr lang="en-US" sz="2400" dirty="0"/>
              <a:t>Receive an incomplete and extend the course until 30 days into the next long semester. The 30 day timeframe may need to be shortened or lengthened depending upon he length of time missed due to medical necessity, and what is reasonable under the circumstances. (Professors should work with students to establish timelines, be available to meet and answer questions, and make arrangements for any hands on or face to face course requirements.)</a:t>
            </a:r>
          </a:p>
          <a:p>
            <a:pPr marL="285750" indent="-285750">
              <a:buFont typeface="Arial" panose="020B0604020202020204" pitchFamily="34" charset="0"/>
              <a:buChar char="•"/>
            </a:pPr>
            <a:r>
              <a:rPr lang="en-US" sz="2400" dirty="0"/>
              <a:t>The student should be allowed to choose how to make up the work.</a:t>
            </a:r>
          </a:p>
        </p:txBody>
      </p:sp>
    </p:spTree>
    <p:extLst>
      <p:ext uri="{BB962C8B-B14F-4D97-AF65-F5344CB8AC3E}">
        <p14:creationId xmlns:p14="http://schemas.microsoft.com/office/powerpoint/2010/main" val="11950364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96016"/>
            <a:ext cx="9144000" cy="4478149"/>
          </a:xfrm>
          <a:prstGeom prst="rect">
            <a:avLst/>
          </a:prstGeom>
        </p:spPr>
        <p:txBody>
          <a:bodyPr wrap="square">
            <a:spAutoFit/>
          </a:bodyPr>
          <a:lstStyle/>
          <a:p>
            <a:pPr algn="ctr"/>
            <a:r>
              <a:rPr lang="en-US" sz="3600" b="1" dirty="0">
                <a:solidFill>
                  <a:prstClr val="black"/>
                </a:solidFill>
              </a:rPr>
              <a:t>Title IX</a:t>
            </a:r>
          </a:p>
          <a:p>
            <a:pPr algn="ctr"/>
            <a:r>
              <a:rPr lang="en-US" sz="3600" b="1" dirty="0">
                <a:solidFill>
                  <a:prstClr val="black"/>
                </a:solidFill>
              </a:rPr>
              <a:t>Anonymous Reporting</a:t>
            </a:r>
          </a:p>
          <a:p>
            <a:pPr algn="ctr"/>
            <a:r>
              <a:rPr lang="en-US" sz="3600" b="1" dirty="0">
                <a:solidFill>
                  <a:prstClr val="black"/>
                </a:solidFill>
              </a:rPr>
              <a:t>Hotline</a:t>
            </a:r>
          </a:p>
          <a:p>
            <a:pPr algn="ctr"/>
            <a:r>
              <a:rPr lang="en-US" sz="3000" b="1" dirty="0">
                <a:solidFill>
                  <a:prstClr val="black"/>
                </a:solidFill>
              </a:rPr>
              <a:t>903-533-5599</a:t>
            </a:r>
          </a:p>
          <a:p>
            <a:r>
              <a:rPr lang="en-US" sz="2100" b="1" dirty="0">
                <a:solidFill>
                  <a:prstClr val="black"/>
                </a:solidFill>
              </a:rPr>
              <a:t>Instances of sexual assault or sexual harassment may be reported confidentially.</a:t>
            </a:r>
          </a:p>
          <a:p>
            <a:pPr algn="ctr"/>
            <a:r>
              <a:rPr lang="en-US" sz="1350" dirty="0">
                <a:solidFill>
                  <a:prstClr val="black"/>
                </a:solidFill>
              </a:rPr>
              <a:t>The following information will assist in conducting the investigation.</a:t>
            </a:r>
          </a:p>
          <a:p>
            <a:pPr algn="ctr"/>
            <a:r>
              <a:rPr lang="en-US" sz="1350" dirty="0">
                <a:solidFill>
                  <a:prstClr val="black"/>
                </a:solidFill>
              </a:rPr>
              <a:t>• Date, time and location of incident</a:t>
            </a:r>
          </a:p>
          <a:p>
            <a:pPr algn="ctr"/>
            <a:r>
              <a:rPr lang="en-US" sz="1350" dirty="0">
                <a:solidFill>
                  <a:prstClr val="black"/>
                </a:solidFill>
              </a:rPr>
              <a:t>• Date you became aware of the incident</a:t>
            </a:r>
          </a:p>
          <a:p>
            <a:pPr algn="ctr"/>
            <a:r>
              <a:rPr lang="en-US" sz="1350" dirty="0">
                <a:solidFill>
                  <a:prstClr val="black"/>
                </a:solidFill>
              </a:rPr>
              <a:t>• Name and contact info of victim (if comfortable sharing)</a:t>
            </a:r>
          </a:p>
          <a:p>
            <a:pPr algn="ctr"/>
            <a:r>
              <a:rPr lang="en-US" sz="1350" dirty="0">
                <a:solidFill>
                  <a:prstClr val="black"/>
                </a:solidFill>
              </a:rPr>
              <a:t>• Name and contact info of the accused</a:t>
            </a:r>
          </a:p>
          <a:p>
            <a:pPr algn="ctr"/>
            <a:r>
              <a:rPr lang="en-US" sz="1350" dirty="0">
                <a:solidFill>
                  <a:prstClr val="black"/>
                </a:solidFill>
              </a:rPr>
              <a:t>• Detailed description of the incident</a:t>
            </a:r>
          </a:p>
          <a:p>
            <a:pPr algn="ctr"/>
            <a:r>
              <a:rPr lang="en-US" sz="1350" dirty="0">
                <a:solidFill>
                  <a:prstClr val="black"/>
                </a:solidFill>
              </a:rPr>
              <a:t>• Names of potential witnesses</a:t>
            </a:r>
          </a:p>
          <a:p>
            <a:endParaRPr lang="en-US" sz="1350" dirty="0">
              <a:solidFill>
                <a:prstClr val="black"/>
              </a:solidFill>
            </a:endParaRPr>
          </a:p>
          <a:p>
            <a:pPr algn="ctr"/>
            <a:r>
              <a:rPr lang="en-US" b="1" dirty="0">
                <a:solidFill>
                  <a:prstClr val="black"/>
                </a:solidFill>
              </a:rPr>
              <a:t>911 should be used for all emergency situations.</a:t>
            </a:r>
          </a:p>
        </p:txBody>
      </p:sp>
      <p:sp>
        <p:nvSpPr>
          <p:cNvPr id="3" name="Slide Number Placeholder 2"/>
          <p:cNvSpPr>
            <a:spLocks noGrp="1"/>
          </p:cNvSpPr>
          <p:nvPr>
            <p:ph type="sldNum" sz="quarter" idx="12"/>
          </p:nvPr>
        </p:nvSpPr>
        <p:spPr/>
        <p:txBody>
          <a:bodyPr/>
          <a:lstStyle/>
          <a:p>
            <a:fld id="{983B4290-0ED8-4499-A275-7F721A546E6E}" type="slidenum">
              <a:rPr lang="en-US" smtClean="0">
                <a:solidFill>
                  <a:prstClr val="black">
                    <a:tint val="95000"/>
                  </a:prstClr>
                </a:solidFill>
              </a:rPr>
              <a:pPr/>
              <a:t>42</a:t>
            </a:fld>
            <a:endParaRPr lang="en-US">
              <a:solidFill>
                <a:prstClr val="black">
                  <a:tint val="95000"/>
                </a:prstClr>
              </a:solidFill>
            </a:endParaRPr>
          </a:p>
        </p:txBody>
      </p:sp>
    </p:spTree>
    <p:extLst>
      <p:ext uri="{BB962C8B-B14F-4D97-AF65-F5344CB8AC3E}">
        <p14:creationId xmlns:p14="http://schemas.microsoft.com/office/powerpoint/2010/main" val="19045166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8229600" cy="1354217"/>
          </a:xfrm>
          <a:solidFill>
            <a:schemeClr val="tx1"/>
          </a:solidFill>
        </p:spPr>
        <p:txBody>
          <a:bodyPr/>
          <a:lstStyle/>
          <a:p>
            <a:pPr algn="ctr"/>
            <a:r>
              <a:rPr lang="en-US" sz="8800" b="1" dirty="0">
                <a:solidFill>
                  <a:srgbClr val="FFC000"/>
                </a:solidFill>
              </a:rPr>
              <a:t>Questions?</a:t>
            </a:r>
          </a:p>
        </p:txBody>
      </p:sp>
      <p:sp>
        <p:nvSpPr>
          <p:cNvPr id="4" name="TextBox 3"/>
          <p:cNvSpPr txBox="1"/>
          <p:nvPr/>
        </p:nvSpPr>
        <p:spPr>
          <a:xfrm>
            <a:off x="304800" y="1905000"/>
            <a:ext cx="8189931" cy="3416320"/>
          </a:xfrm>
          <a:prstGeom prst="rect">
            <a:avLst/>
          </a:prstGeom>
          <a:noFill/>
        </p:spPr>
        <p:txBody>
          <a:bodyPr wrap="square" rtlCol="0">
            <a:spAutoFit/>
          </a:bodyPr>
          <a:lstStyle/>
          <a:p>
            <a:pPr algn="ctr"/>
            <a:r>
              <a:rPr lang="en-US" sz="2400" dirty="0"/>
              <a:t>Andrew Cantey</a:t>
            </a:r>
          </a:p>
          <a:p>
            <a:pPr algn="ctr"/>
            <a:r>
              <a:rPr lang="en-US" sz="2400" dirty="0"/>
              <a:t>Director, Employee Relations, Governance and Compliance, Human Resources</a:t>
            </a:r>
          </a:p>
          <a:p>
            <a:pPr algn="ctr"/>
            <a:r>
              <a:rPr lang="en-US" sz="2400" dirty="0"/>
              <a:t>Title IX Coordinator</a:t>
            </a:r>
          </a:p>
          <a:p>
            <a:pPr algn="ctr"/>
            <a:r>
              <a:rPr lang="en-US" sz="2400" dirty="0"/>
              <a:t>Tyler Junior College</a:t>
            </a:r>
          </a:p>
          <a:p>
            <a:pPr algn="ctr"/>
            <a:r>
              <a:rPr lang="en-US" sz="2400" dirty="0"/>
              <a:t>1327 South Baxter Avenue</a:t>
            </a:r>
          </a:p>
          <a:p>
            <a:pPr algn="ctr"/>
            <a:r>
              <a:rPr lang="en-US" sz="2400" dirty="0"/>
              <a:t>Tyler, TX 75701</a:t>
            </a:r>
          </a:p>
          <a:p>
            <a:pPr algn="ctr"/>
            <a:r>
              <a:rPr lang="en-US" sz="2400" dirty="0"/>
              <a:t>Telephone: 903-510-2186</a:t>
            </a:r>
          </a:p>
          <a:p>
            <a:pPr algn="ctr"/>
            <a:r>
              <a:rPr lang="en-US" sz="2400" dirty="0"/>
              <a:t>Email: acan2@tjc.edu</a:t>
            </a:r>
            <a:endParaRPr lang="en-US" sz="2400" dirty="0">
              <a:solidFill>
                <a:prstClr val="black"/>
              </a:solidFill>
            </a:endParaRPr>
          </a:p>
        </p:txBody>
      </p:sp>
      <p:sp>
        <p:nvSpPr>
          <p:cNvPr id="3" name="Slide Number Placeholder 2"/>
          <p:cNvSpPr>
            <a:spLocks noGrp="1"/>
          </p:cNvSpPr>
          <p:nvPr>
            <p:ph type="sldNum" sz="quarter" idx="12"/>
          </p:nvPr>
        </p:nvSpPr>
        <p:spPr/>
        <p:txBody>
          <a:bodyPr/>
          <a:lstStyle/>
          <a:p>
            <a:fld id="{983B4290-0ED8-4499-A275-7F721A546E6E}" type="slidenum">
              <a:rPr lang="en-US" smtClean="0">
                <a:solidFill>
                  <a:prstClr val="black">
                    <a:tint val="95000"/>
                  </a:prstClr>
                </a:solidFill>
              </a:rPr>
              <a:pPr/>
              <a:t>43</a:t>
            </a:fld>
            <a:endParaRPr lang="en-US">
              <a:solidFill>
                <a:prstClr val="black">
                  <a:tint val="95000"/>
                </a:prstClr>
              </a:solidFill>
            </a:endParaRPr>
          </a:p>
        </p:txBody>
      </p:sp>
    </p:spTree>
    <p:extLst>
      <p:ext uri="{BB962C8B-B14F-4D97-AF65-F5344CB8AC3E}">
        <p14:creationId xmlns:p14="http://schemas.microsoft.com/office/powerpoint/2010/main" val="159490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137"/>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solidFill>
            <a:srgbClr val="231F20"/>
          </a:solidFill>
        </p:spPr>
        <p:txBody>
          <a:bodyPr wrap="square" lIns="0" tIns="0" rIns="0" bIns="0" rtlCol="0"/>
          <a:lstStyle/>
          <a:p>
            <a:endParaRPr/>
          </a:p>
        </p:txBody>
      </p:sp>
      <p:sp>
        <p:nvSpPr>
          <p:cNvPr id="3" name="object 3"/>
          <p:cNvSpPr/>
          <p:nvPr/>
        </p:nvSpPr>
        <p:spPr>
          <a:xfrm>
            <a:off x="797" y="5009268"/>
            <a:ext cx="9143365" cy="1839595"/>
          </a:xfrm>
          <a:custGeom>
            <a:avLst/>
            <a:gdLst/>
            <a:ahLst/>
            <a:cxnLst/>
            <a:rect l="l" t="t" r="r" b="b"/>
            <a:pathLst>
              <a:path w="9143365" h="1839595">
                <a:moveTo>
                  <a:pt x="0" y="0"/>
                </a:moveTo>
                <a:lnTo>
                  <a:pt x="0" y="1839137"/>
                </a:lnTo>
                <a:lnTo>
                  <a:pt x="9143202" y="1839137"/>
                </a:lnTo>
                <a:lnTo>
                  <a:pt x="9143202" y="1289283"/>
                </a:lnTo>
                <a:lnTo>
                  <a:pt x="6851633" y="1289283"/>
                </a:lnTo>
                <a:lnTo>
                  <a:pt x="6530164" y="1286585"/>
                </a:lnTo>
                <a:lnTo>
                  <a:pt x="6202777" y="1277809"/>
                </a:lnTo>
                <a:lnTo>
                  <a:pt x="5814884" y="1260122"/>
                </a:lnTo>
                <a:lnTo>
                  <a:pt x="5422334" y="1234680"/>
                </a:lnTo>
                <a:lnTo>
                  <a:pt x="5026954" y="1201760"/>
                </a:lnTo>
                <a:lnTo>
                  <a:pt x="4630574" y="1161641"/>
                </a:lnTo>
                <a:lnTo>
                  <a:pt x="4235020" y="1114601"/>
                </a:lnTo>
                <a:lnTo>
                  <a:pt x="3842123" y="1060920"/>
                </a:lnTo>
                <a:lnTo>
                  <a:pt x="3786229" y="1052712"/>
                </a:lnTo>
                <a:lnTo>
                  <a:pt x="3398694" y="991793"/>
                </a:lnTo>
                <a:lnTo>
                  <a:pt x="3017643" y="924816"/>
                </a:lnTo>
                <a:lnTo>
                  <a:pt x="2697646" y="862807"/>
                </a:lnTo>
                <a:lnTo>
                  <a:pt x="2384974" y="796735"/>
                </a:lnTo>
                <a:lnTo>
                  <a:pt x="2080776" y="726778"/>
                </a:lnTo>
                <a:lnTo>
                  <a:pt x="1834584" y="665637"/>
                </a:lnTo>
                <a:lnTo>
                  <a:pt x="1595743" y="602021"/>
                </a:lnTo>
                <a:lnTo>
                  <a:pt x="1410411" y="549414"/>
                </a:lnTo>
                <a:lnTo>
                  <a:pt x="1230551" y="495339"/>
                </a:lnTo>
                <a:lnTo>
                  <a:pt x="1056506" y="439849"/>
                </a:lnTo>
                <a:lnTo>
                  <a:pt x="929992" y="397333"/>
                </a:lnTo>
                <a:lnTo>
                  <a:pt x="807084" y="354073"/>
                </a:lnTo>
                <a:lnTo>
                  <a:pt x="687927" y="310089"/>
                </a:lnTo>
                <a:lnTo>
                  <a:pt x="572663" y="265404"/>
                </a:lnTo>
                <a:lnTo>
                  <a:pt x="498054" y="235235"/>
                </a:lnTo>
                <a:lnTo>
                  <a:pt x="425284" y="204771"/>
                </a:lnTo>
                <a:lnTo>
                  <a:pt x="354392" y="174018"/>
                </a:lnTo>
                <a:lnTo>
                  <a:pt x="285424" y="142982"/>
                </a:lnTo>
                <a:lnTo>
                  <a:pt x="218420" y="111670"/>
                </a:lnTo>
                <a:lnTo>
                  <a:pt x="153425" y="80089"/>
                </a:lnTo>
                <a:lnTo>
                  <a:pt x="90479" y="48245"/>
                </a:lnTo>
                <a:lnTo>
                  <a:pt x="29627" y="16144"/>
                </a:lnTo>
                <a:lnTo>
                  <a:pt x="0" y="0"/>
                </a:lnTo>
                <a:close/>
              </a:path>
              <a:path w="9143365" h="1839595">
                <a:moveTo>
                  <a:pt x="9143202" y="1052712"/>
                </a:moveTo>
                <a:lnTo>
                  <a:pt x="9034551" y="1080254"/>
                </a:lnTo>
                <a:lnTo>
                  <a:pt x="8957851" y="1098085"/>
                </a:lnTo>
                <a:lnTo>
                  <a:pt x="8879407" y="1115076"/>
                </a:lnTo>
                <a:lnTo>
                  <a:pt x="8799261" y="1131232"/>
                </a:lnTo>
                <a:lnTo>
                  <a:pt x="8717455" y="1146561"/>
                </a:lnTo>
                <a:lnTo>
                  <a:pt x="8591729" y="1168015"/>
                </a:lnTo>
                <a:lnTo>
                  <a:pt x="8462508" y="1187643"/>
                </a:lnTo>
                <a:lnTo>
                  <a:pt x="8329937" y="1205467"/>
                </a:lnTo>
                <a:lnTo>
                  <a:pt x="8194160" y="1221508"/>
                </a:lnTo>
                <a:lnTo>
                  <a:pt x="8008385" y="1240162"/>
                </a:lnTo>
                <a:lnTo>
                  <a:pt x="7817507" y="1255737"/>
                </a:lnTo>
                <a:lnTo>
                  <a:pt x="7621867" y="1268286"/>
                </a:lnTo>
                <a:lnTo>
                  <a:pt x="7371142" y="1279797"/>
                </a:lnTo>
                <a:lnTo>
                  <a:pt x="7114175" y="1286762"/>
                </a:lnTo>
                <a:lnTo>
                  <a:pt x="6851633" y="1289283"/>
                </a:lnTo>
                <a:lnTo>
                  <a:pt x="9143202" y="1289283"/>
                </a:lnTo>
                <a:lnTo>
                  <a:pt x="9143202" y="1052712"/>
                </a:lnTo>
                <a:close/>
              </a:path>
            </a:pathLst>
          </a:custGeom>
          <a:solidFill>
            <a:srgbClr val="FFFFFF"/>
          </a:solidFill>
        </p:spPr>
        <p:txBody>
          <a:bodyPr wrap="square" lIns="0" tIns="0" rIns="0" bIns="0" rtlCol="0"/>
          <a:lstStyle/>
          <a:p>
            <a:endParaRPr/>
          </a:p>
        </p:txBody>
      </p:sp>
      <p:sp>
        <p:nvSpPr>
          <p:cNvPr id="4" name="object 4"/>
          <p:cNvSpPr/>
          <p:nvPr/>
        </p:nvSpPr>
        <p:spPr>
          <a:xfrm>
            <a:off x="0" y="5580329"/>
            <a:ext cx="9144000" cy="1278255"/>
          </a:xfrm>
          <a:custGeom>
            <a:avLst/>
            <a:gdLst/>
            <a:ahLst/>
            <a:cxnLst/>
            <a:rect l="l" t="t" r="r" b="b"/>
            <a:pathLst>
              <a:path w="9144000" h="1278254">
                <a:moveTo>
                  <a:pt x="0" y="0"/>
                </a:moveTo>
                <a:lnTo>
                  <a:pt x="0" y="1277670"/>
                </a:lnTo>
                <a:lnTo>
                  <a:pt x="9144000" y="1277670"/>
                </a:lnTo>
                <a:lnTo>
                  <a:pt x="9144000" y="812076"/>
                </a:lnTo>
                <a:lnTo>
                  <a:pt x="6812870" y="812076"/>
                </a:lnTo>
                <a:lnTo>
                  <a:pt x="6373854" y="808031"/>
                </a:lnTo>
                <a:lnTo>
                  <a:pt x="5861766" y="793169"/>
                </a:lnTo>
                <a:lnTo>
                  <a:pt x="5276316" y="764715"/>
                </a:lnTo>
                <a:lnTo>
                  <a:pt x="4979244" y="746080"/>
                </a:lnTo>
                <a:lnTo>
                  <a:pt x="4320955" y="695507"/>
                </a:lnTo>
                <a:lnTo>
                  <a:pt x="3604640" y="626628"/>
                </a:lnTo>
                <a:lnTo>
                  <a:pt x="2959968" y="552375"/>
                </a:lnTo>
                <a:lnTo>
                  <a:pt x="2336561" y="468880"/>
                </a:lnTo>
                <a:lnTo>
                  <a:pt x="1796314" y="386092"/>
                </a:lnTo>
                <a:lnTo>
                  <a:pt x="1387271" y="315845"/>
                </a:lnTo>
                <a:lnTo>
                  <a:pt x="1049378" y="251895"/>
                </a:lnTo>
                <a:lnTo>
                  <a:pt x="776587" y="195511"/>
                </a:lnTo>
                <a:lnTo>
                  <a:pt x="562312" y="147584"/>
                </a:lnTo>
                <a:lnTo>
                  <a:pt x="360858" y="98940"/>
                </a:lnTo>
                <a:lnTo>
                  <a:pt x="209529" y="59591"/>
                </a:lnTo>
                <a:lnTo>
                  <a:pt x="102069" y="29870"/>
                </a:lnTo>
                <a:lnTo>
                  <a:pt x="0" y="0"/>
                </a:lnTo>
                <a:close/>
              </a:path>
              <a:path w="9144000" h="1278254">
                <a:moveTo>
                  <a:pt x="9144000" y="555750"/>
                </a:moveTo>
                <a:lnTo>
                  <a:pt x="9093881" y="573599"/>
                </a:lnTo>
                <a:lnTo>
                  <a:pt x="9038101" y="591725"/>
                </a:lnTo>
                <a:lnTo>
                  <a:pt x="8979589" y="609084"/>
                </a:lnTo>
                <a:lnTo>
                  <a:pt x="8918451" y="625668"/>
                </a:lnTo>
                <a:lnTo>
                  <a:pt x="8854746" y="641485"/>
                </a:lnTo>
                <a:lnTo>
                  <a:pt x="8754500" y="663788"/>
                </a:lnTo>
                <a:lnTo>
                  <a:pt x="8684628" y="677721"/>
                </a:lnTo>
                <a:lnTo>
                  <a:pt x="8612388" y="690915"/>
                </a:lnTo>
                <a:lnTo>
                  <a:pt x="8537840" y="703378"/>
                </a:lnTo>
                <a:lnTo>
                  <a:pt x="8461039" y="715118"/>
                </a:lnTo>
                <a:lnTo>
                  <a:pt x="8341742" y="731391"/>
                </a:lnTo>
                <a:lnTo>
                  <a:pt x="8217700" y="746082"/>
                </a:lnTo>
                <a:lnTo>
                  <a:pt x="8175332" y="750633"/>
                </a:lnTo>
                <a:lnTo>
                  <a:pt x="8045266" y="763259"/>
                </a:lnTo>
                <a:lnTo>
                  <a:pt x="7865201" y="777738"/>
                </a:lnTo>
                <a:lnTo>
                  <a:pt x="7677965" y="789585"/>
                </a:lnTo>
                <a:lnTo>
                  <a:pt x="7434534" y="800791"/>
                </a:lnTo>
                <a:lnTo>
                  <a:pt x="7129834" y="809121"/>
                </a:lnTo>
                <a:lnTo>
                  <a:pt x="6812870" y="812076"/>
                </a:lnTo>
                <a:lnTo>
                  <a:pt x="9144000" y="812076"/>
                </a:lnTo>
                <a:lnTo>
                  <a:pt x="9144000" y="555750"/>
                </a:lnTo>
                <a:close/>
              </a:path>
            </a:pathLst>
          </a:custGeom>
          <a:solidFill>
            <a:srgbClr val="FEC600"/>
          </a:solidFill>
        </p:spPr>
        <p:txBody>
          <a:bodyPr wrap="square" lIns="0" tIns="0" rIns="0" bIns="0" rtlCol="0"/>
          <a:lstStyle/>
          <a:p>
            <a:endParaRPr/>
          </a:p>
        </p:txBody>
      </p:sp>
      <p:sp>
        <p:nvSpPr>
          <p:cNvPr id="5" name="Title 4">
            <a:extLst>
              <a:ext uri="{FF2B5EF4-FFF2-40B4-BE49-F238E27FC236}">
                <a16:creationId xmlns:a16="http://schemas.microsoft.com/office/drawing/2014/main" id="{F06EEB6E-A80F-491F-8C73-CFF48B3A51FC}"/>
              </a:ext>
            </a:extLst>
          </p:cNvPr>
          <p:cNvSpPr>
            <a:spLocks noGrp="1"/>
          </p:cNvSpPr>
          <p:nvPr>
            <p:ph type="title"/>
          </p:nvPr>
        </p:nvSpPr>
        <p:spPr>
          <a:xfrm>
            <a:off x="457200" y="274320"/>
            <a:ext cx="8229600" cy="615553"/>
          </a:xfrm>
        </p:spPr>
        <p:txBody>
          <a:bodyPr/>
          <a:lstStyle/>
          <a:p>
            <a:pPr algn="ctr"/>
            <a:r>
              <a:rPr lang="en-US" sz="4000" b="1" dirty="0">
                <a:solidFill>
                  <a:srgbClr val="FFC000"/>
                </a:solidFill>
              </a:rPr>
              <a:t>Title IX</a:t>
            </a:r>
          </a:p>
        </p:txBody>
      </p:sp>
      <p:sp>
        <p:nvSpPr>
          <p:cNvPr id="6" name="Text Placeholder 5">
            <a:extLst>
              <a:ext uri="{FF2B5EF4-FFF2-40B4-BE49-F238E27FC236}">
                <a16:creationId xmlns:a16="http://schemas.microsoft.com/office/drawing/2014/main" id="{32756ED9-B810-47CE-A57D-0475B57FB507}"/>
              </a:ext>
            </a:extLst>
          </p:cNvPr>
          <p:cNvSpPr>
            <a:spLocks noGrp="1"/>
          </p:cNvSpPr>
          <p:nvPr>
            <p:ph type="body" idx="1"/>
          </p:nvPr>
        </p:nvSpPr>
        <p:spPr>
          <a:xfrm>
            <a:off x="457200" y="1577340"/>
            <a:ext cx="8229600" cy="3877985"/>
          </a:xfrm>
        </p:spPr>
        <p:txBody>
          <a:bodyPr/>
          <a:lstStyle/>
          <a:p>
            <a:pPr lvl="0"/>
            <a:r>
              <a:rPr lang="en-US" sz="2800" dirty="0">
                <a:solidFill>
                  <a:srgbClr val="FFC000"/>
                </a:solidFill>
              </a:rPr>
              <a:t>“No person in the United States shall, on the basis</a:t>
            </a:r>
          </a:p>
          <a:p>
            <a:pPr lvl="0"/>
            <a:r>
              <a:rPr lang="en-US" sz="2800" dirty="0">
                <a:solidFill>
                  <a:srgbClr val="FFC000"/>
                </a:solidFill>
              </a:rPr>
              <a:t>of sex, be excluded from participation in, be</a:t>
            </a:r>
          </a:p>
          <a:p>
            <a:pPr lvl="0"/>
            <a:r>
              <a:rPr lang="en-US" sz="2800" dirty="0">
                <a:solidFill>
                  <a:srgbClr val="FFC000"/>
                </a:solidFill>
              </a:rPr>
              <a:t>denied the benefits of, or be subjected to</a:t>
            </a:r>
          </a:p>
          <a:p>
            <a:pPr lvl="0"/>
            <a:r>
              <a:rPr lang="en-US" sz="2800" dirty="0">
                <a:solidFill>
                  <a:srgbClr val="FFC000"/>
                </a:solidFill>
              </a:rPr>
              <a:t>discrimination under any education program or</a:t>
            </a:r>
          </a:p>
          <a:p>
            <a:pPr lvl="0"/>
            <a:r>
              <a:rPr lang="en-US" sz="2800" dirty="0">
                <a:solidFill>
                  <a:srgbClr val="FFC000"/>
                </a:solidFill>
              </a:rPr>
              <a:t>activity receiving Federal financial assistance.”</a:t>
            </a:r>
          </a:p>
          <a:p>
            <a:pPr lvl="0"/>
            <a:endParaRPr lang="en-US" sz="2800" dirty="0">
              <a:solidFill>
                <a:srgbClr val="FFC000"/>
              </a:solidFill>
            </a:endParaRPr>
          </a:p>
          <a:p>
            <a:pPr lvl="0"/>
            <a:r>
              <a:rPr lang="en-US" sz="2800" dirty="0">
                <a:solidFill>
                  <a:srgbClr val="FFC000"/>
                </a:solidFill>
              </a:rPr>
              <a:t>Title IX of the Higher Education Amendments of 1972</a:t>
            </a:r>
          </a:p>
          <a:p>
            <a:pPr lvl="0"/>
            <a:r>
              <a:rPr lang="en-US" sz="2800" dirty="0">
                <a:solidFill>
                  <a:srgbClr val="FFC000"/>
                </a:solidFill>
              </a:rPr>
              <a:t>20 U.S.C. § 1681 &amp; 34 C.F.R. Part 106</a:t>
            </a:r>
          </a:p>
          <a:p>
            <a:endParaRPr lang="en-US" sz="2800" b="1" i="1" dirty="0">
              <a:solidFill>
                <a:srgbClr val="FFC000"/>
              </a:solidFill>
            </a:endParaRPr>
          </a:p>
        </p:txBody>
      </p:sp>
    </p:spTree>
    <p:extLst>
      <p:ext uri="{BB962C8B-B14F-4D97-AF65-F5344CB8AC3E}">
        <p14:creationId xmlns:p14="http://schemas.microsoft.com/office/powerpoint/2010/main" val="2287446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8867F-980B-4169-89DA-5AB64A4801F9}"/>
              </a:ext>
            </a:extLst>
          </p:cNvPr>
          <p:cNvSpPr>
            <a:spLocks noGrp="1"/>
          </p:cNvSpPr>
          <p:nvPr>
            <p:ph type="title"/>
          </p:nvPr>
        </p:nvSpPr>
        <p:spPr>
          <a:xfrm>
            <a:off x="457200" y="274320"/>
            <a:ext cx="8229600" cy="830997"/>
          </a:xfrm>
        </p:spPr>
        <p:txBody>
          <a:bodyPr/>
          <a:lstStyle/>
          <a:p>
            <a:pPr algn="ctr"/>
            <a:r>
              <a:rPr lang="en-US" sz="5400" b="1" dirty="0"/>
              <a:t>Title IX Prohibits</a:t>
            </a:r>
          </a:p>
        </p:txBody>
      </p:sp>
      <p:sp>
        <p:nvSpPr>
          <p:cNvPr id="3" name="Text Placeholder 2">
            <a:extLst>
              <a:ext uri="{FF2B5EF4-FFF2-40B4-BE49-F238E27FC236}">
                <a16:creationId xmlns:a16="http://schemas.microsoft.com/office/drawing/2014/main" id="{8AEB8F58-7EA5-4E47-BD08-106C60E19A8B}"/>
              </a:ext>
            </a:extLst>
          </p:cNvPr>
          <p:cNvSpPr>
            <a:spLocks noGrp="1"/>
          </p:cNvSpPr>
          <p:nvPr>
            <p:ph type="body" idx="1"/>
          </p:nvPr>
        </p:nvSpPr>
        <p:spPr/>
        <p:txBody>
          <a:bodyPr/>
          <a:lstStyle/>
          <a:p>
            <a:endParaRPr lang="en-US" dirty="0"/>
          </a:p>
        </p:txBody>
      </p:sp>
      <p:graphicFrame>
        <p:nvGraphicFramePr>
          <p:cNvPr id="4" name="Diagram 3">
            <a:extLst>
              <a:ext uri="{FF2B5EF4-FFF2-40B4-BE49-F238E27FC236}">
                <a16:creationId xmlns:a16="http://schemas.microsoft.com/office/drawing/2014/main" id="{BA65D6D5-E400-44F1-AF4A-A8A976BC6AEF}"/>
              </a:ext>
            </a:extLst>
          </p:cNvPr>
          <p:cNvGraphicFramePr/>
          <p:nvPr>
            <p:extLst>
              <p:ext uri="{D42A27DB-BD31-4B8C-83A1-F6EECF244321}">
                <p14:modId xmlns:p14="http://schemas.microsoft.com/office/powerpoint/2010/main" val="1531182634"/>
              </p:ext>
            </p:extLst>
          </p:nvPr>
        </p:nvGraphicFramePr>
        <p:xfrm>
          <a:off x="-545731" y="1096608"/>
          <a:ext cx="9689731" cy="56388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0911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137"/>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solidFill>
            <a:srgbClr val="231F20"/>
          </a:solidFill>
        </p:spPr>
        <p:txBody>
          <a:bodyPr wrap="square" lIns="0" tIns="0" rIns="0" bIns="0" rtlCol="0"/>
          <a:lstStyle/>
          <a:p>
            <a:endParaRPr/>
          </a:p>
        </p:txBody>
      </p:sp>
      <p:sp>
        <p:nvSpPr>
          <p:cNvPr id="3" name="object 3"/>
          <p:cNvSpPr/>
          <p:nvPr/>
        </p:nvSpPr>
        <p:spPr>
          <a:xfrm>
            <a:off x="797" y="5009268"/>
            <a:ext cx="9143365" cy="1839595"/>
          </a:xfrm>
          <a:custGeom>
            <a:avLst/>
            <a:gdLst/>
            <a:ahLst/>
            <a:cxnLst/>
            <a:rect l="l" t="t" r="r" b="b"/>
            <a:pathLst>
              <a:path w="9143365" h="1839595">
                <a:moveTo>
                  <a:pt x="0" y="0"/>
                </a:moveTo>
                <a:lnTo>
                  <a:pt x="0" y="1839137"/>
                </a:lnTo>
                <a:lnTo>
                  <a:pt x="9143202" y="1839137"/>
                </a:lnTo>
                <a:lnTo>
                  <a:pt x="9143202" y="1289283"/>
                </a:lnTo>
                <a:lnTo>
                  <a:pt x="6851633" y="1289283"/>
                </a:lnTo>
                <a:lnTo>
                  <a:pt x="6530164" y="1286585"/>
                </a:lnTo>
                <a:lnTo>
                  <a:pt x="6202777" y="1277809"/>
                </a:lnTo>
                <a:lnTo>
                  <a:pt x="5814884" y="1260122"/>
                </a:lnTo>
                <a:lnTo>
                  <a:pt x="5422334" y="1234680"/>
                </a:lnTo>
                <a:lnTo>
                  <a:pt x="5026954" y="1201760"/>
                </a:lnTo>
                <a:lnTo>
                  <a:pt x="4630574" y="1161641"/>
                </a:lnTo>
                <a:lnTo>
                  <a:pt x="4235020" y="1114601"/>
                </a:lnTo>
                <a:lnTo>
                  <a:pt x="3842123" y="1060920"/>
                </a:lnTo>
                <a:lnTo>
                  <a:pt x="3786229" y="1052712"/>
                </a:lnTo>
                <a:lnTo>
                  <a:pt x="3398694" y="991793"/>
                </a:lnTo>
                <a:lnTo>
                  <a:pt x="3017643" y="924816"/>
                </a:lnTo>
                <a:lnTo>
                  <a:pt x="2697646" y="862807"/>
                </a:lnTo>
                <a:lnTo>
                  <a:pt x="2384974" y="796735"/>
                </a:lnTo>
                <a:lnTo>
                  <a:pt x="2080776" y="726778"/>
                </a:lnTo>
                <a:lnTo>
                  <a:pt x="1834584" y="665637"/>
                </a:lnTo>
                <a:lnTo>
                  <a:pt x="1595743" y="602021"/>
                </a:lnTo>
                <a:lnTo>
                  <a:pt x="1410411" y="549414"/>
                </a:lnTo>
                <a:lnTo>
                  <a:pt x="1230551" y="495339"/>
                </a:lnTo>
                <a:lnTo>
                  <a:pt x="1056506" y="439849"/>
                </a:lnTo>
                <a:lnTo>
                  <a:pt x="929992" y="397333"/>
                </a:lnTo>
                <a:lnTo>
                  <a:pt x="807084" y="354073"/>
                </a:lnTo>
                <a:lnTo>
                  <a:pt x="687927" y="310089"/>
                </a:lnTo>
                <a:lnTo>
                  <a:pt x="572663" y="265404"/>
                </a:lnTo>
                <a:lnTo>
                  <a:pt x="498054" y="235235"/>
                </a:lnTo>
                <a:lnTo>
                  <a:pt x="425284" y="204771"/>
                </a:lnTo>
                <a:lnTo>
                  <a:pt x="354392" y="174018"/>
                </a:lnTo>
                <a:lnTo>
                  <a:pt x="285424" y="142982"/>
                </a:lnTo>
                <a:lnTo>
                  <a:pt x="218420" y="111670"/>
                </a:lnTo>
                <a:lnTo>
                  <a:pt x="153425" y="80089"/>
                </a:lnTo>
                <a:lnTo>
                  <a:pt x="90479" y="48245"/>
                </a:lnTo>
                <a:lnTo>
                  <a:pt x="29627" y="16144"/>
                </a:lnTo>
                <a:lnTo>
                  <a:pt x="0" y="0"/>
                </a:lnTo>
                <a:close/>
              </a:path>
              <a:path w="9143365" h="1839595">
                <a:moveTo>
                  <a:pt x="9143202" y="1052712"/>
                </a:moveTo>
                <a:lnTo>
                  <a:pt x="9034551" y="1080254"/>
                </a:lnTo>
                <a:lnTo>
                  <a:pt x="8957851" y="1098085"/>
                </a:lnTo>
                <a:lnTo>
                  <a:pt x="8879407" y="1115076"/>
                </a:lnTo>
                <a:lnTo>
                  <a:pt x="8799261" y="1131232"/>
                </a:lnTo>
                <a:lnTo>
                  <a:pt x="8717455" y="1146561"/>
                </a:lnTo>
                <a:lnTo>
                  <a:pt x="8591729" y="1168015"/>
                </a:lnTo>
                <a:lnTo>
                  <a:pt x="8462508" y="1187643"/>
                </a:lnTo>
                <a:lnTo>
                  <a:pt x="8329937" y="1205467"/>
                </a:lnTo>
                <a:lnTo>
                  <a:pt x="8194160" y="1221508"/>
                </a:lnTo>
                <a:lnTo>
                  <a:pt x="8008385" y="1240162"/>
                </a:lnTo>
                <a:lnTo>
                  <a:pt x="7817507" y="1255737"/>
                </a:lnTo>
                <a:lnTo>
                  <a:pt x="7621867" y="1268286"/>
                </a:lnTo>
                <a:lnTo>
                  <a:pt x="7371142" y="1279797"/>
                </a:lnTo>
                <a:lnTo>
                  <a:pt x="7114175" y="1286762"/>
                </a:lnTo>
                <a:lnTo>
                  <a:pt x="6851633" y="1289283"/>
                </a:lnTo>
                <a:lnTo>
                  <a:pt x="9143202" y="1289283"/>
                </a:lnTo>
                <a:lnTo>
                  <a:pt x="9143202" y="1052712"/>
                </a:lnTo>
                <a:close/>
              </a:path>
            </a:pathLst>
          </a:custGeom>
          <a:solidFill>
            <a:srgbClr val="FFFFFF"/>
          </a:solidFill>
        </p:spPr>
        <p:txBody>
          <a:bodyPr wrap="square" lIns="0" tIns="0" rIns="0" bIns="0" rtlCol="0"/>
          <a:lstStyle/>
          <a:p>
            <a:endParaRPr/>
          </a:p>
        </p:txBody>
      </p:sp>
      <p:sp>
        <p:nvSpPr>
          <p:cNvPr id="4" name="object 4"/>
          <p:cNvSpPr/>
          <p:nvPr/>
        </p:nvSpPr>
        <p:spPr>
          <a:xfrm>
            <a:off x="0" y="5580329"/>
            <a:ext cx="9144000" cy="1278255"/>
          </a:xfrm>
          <a:custGeom>
            <a:avLst/>
            <a:gdLst/>
            <a:ahLst/>
            <a:cxnLst/>
            <a:rect l="l" t="t" r="r" b="b"/>
            <a:pathLst>
              <a:path w="9144000" h="1278254">
                <a:moveTo>
                  <a:pt x="0" y="0"/>
                </a:moveTo>
                <a:lnTo>
                  <a:pt x="0" y="1277670"/>
                </a:lnTo>
                <a:lnTo>
                  <a:pt x="9144000" y="1277670"/>
                </a:lnTo>
                <a:lnTo>
                  <a:pt x="9144000" y="812076"/>
                </a:lnTo>
                <a:lnTo>
                  <a:pt x="6812870" y="812076"/>
                </a:lnTo>
                <a:lnTo>
                  <a:pt x="6373854" y="808031"/>
                </a:lnTo>
                <a:lnTo>
                  <a:pt x="5861766" y="793169"/>
                </a:lnTo>
                <a:lnTo>
                  <a:pt x="5276316" y="764715"/>
                </a:lnTo>
                <a:lnTo>
                  <a:pt x="4979244" y="746080"/>
                </a:lnTo>
                <a:lnTo>
                  <a:pt x="4320955" y="695507"/>
                </a:lnTo>
                <a:lnTo>
                  <a:pt x="3604640" y="626628"/>
                </a:lnTo>
                <a:lnTo>
                  <a:pt x="2959968" y="552375"/>
                </a:lnTo>
                <a:lnTo>
                  <a:pt x="2336561" y="468880"/>
                </a:lnTo>
                <a:lnTo>
                  <a:pt x="1796314" y="386092"/>
                </a:lnTo>
                <a:lnTo>
                  <a:pt x="1387271" y="315845"/>
                </a:lnTo>
                <a:lnTo>
                  <a:pt x="1049378" y="251895"/>
                </a:lnTo>
                <a:lnTo>
                  <a:pt x="776587" y="195511"/>
                </a:lnTo>
                <a:lnTo>
                  <a:pt x="562312" y="147584"/>
                </a:lnTo>
                <a:lnTo>
                  <a:pt x="360858" y="98940"/>
                </a:lnTo>
                <a:lnTo>
                  <a:pt x="209529" y="59591"/>
                </a:lnTo>
                <a:lnTo>
                  <a:pt x="102069" y="29870"/>
                </a:lnTo>
                <a:lnTo>
                  <a:pt x="0" y="0"/>
                </a:lnTo>
                <a:close/>
              </a:path>
              <a:path w="9144000" h="1278254">
                <a:moveTo>
                  <a:pt x="9144000" y="555750"/>
                </a:moveTo>
                <a:lnTo>
                  <a:pt x="9093881" y="573599"/>
                </a:lnTo>
                <a:lnTo>
                  <a:pt x="9038101" y="591725"/>
                </a:lnTo>
                <a:lnTo>
                  <a:pt x="8979589" y="609084"/>
                </a:lnTo>
                <a:lnTo>
                  <a:pt x="8918451" y="625668"/>
                </a:lnTo>
                <a:lnTo>
                  <a:pt x="8854746" y="641485"/>
                </a:lnTo>
                <a:lnTo>
                  <a:pt x="8754500" y="663788"/>
                </a:lnTo>
                <a:lnTo>
                  <a:pt x="8684628" y="677721"/>
                </a:lnTo>
                <a:lnTo>
                  <a:pt x="8612388" y="690915"/>
                </a:lnTo>
                <a:lnTo>
                  <a:pt x="8537840" y="703378"/>
                </a:lnTo>
                <a:lnTo>
                  <a:pt x="8461039" y="715118"/>
                </a:lnTo>
                <a:lnTo>
                  <a:pt x="8341742" y="731391"/>
                </a:lnTo>
                <a:lnTo>
                  <a:pt x="8217700" y="746082"/>
                </a:lnTo>
                <a:lnTo>
                  <a:pt x="8175332" y="750633"/>
                </a:lnTo>
                <a:lnTo>
                  <a:pt x="8045266" y="763259"/>
                </a:lnTo>
                <a:lnTo>
                  <a:pt x="7865201" y="777738"/>
                </a:lnTo>
                <a:lnTo>
                  <a:pt x="7677965" y="789585"/>
                </a:lnTo>
                <a:lnTo>
                  <a:pt x="7434534" y="800791"/>
                </a:lnTo>
                <a:lnTo>
                  <a:pt x="7129834" y="809121"/>
                </a:lnTo>
                <a:lnTo>
                  <a:pt x="6812870" y="812076"/>
                </a:lnTo>
                <a:lnTo>
                  <a:pt x="9144000" y="812076"/>
                </a:lnTo>
                <a:lnTo>
                  <a:pt x="9144000" y="555750"/>
                </a:lnTo>
                <a:close/>
              </a:path>
            </a:pathLst>
          </a:custGeom>
          <a:solidFill>
            <a:srgbClr val="FEC600"/>
          </a:solidFill>
        </p:spPr>
        <p:txBody>
          <a:bodyPr wrap="square" lIns="0" tIns="0" rIns="0" bIns="0" rtlCol="0"/>
          <a:lstStyle/>
          <a:p>
            <a:endParaRPr/>
          </a:p>
        </p:txBody>
      </p:sp>
      <p:graphicFrame>
        <p:nvGraphicFramePr>
          <p:cNvPr id="8" name="Diagram 7">
            <a:extLst>
              <a:ext uri="{FF2B5EF4-FFF2-40B4-BE49-F238E27FC236}">
                <a16:creationId xmlns:a16="http://schemas.microsoft.com/office/drawing/2014/main" id="{58BAEF02-4BE6-41FA-8FBF-8CE1ECCB91B8}"/>
              </a:ext>
            </a:extLst>
          </p:cNvPr>
          <p:cNvGraphicFramePr/>
          <p:nvPr>
            <p:extLst>
              <p:ext uri="{D42A27DB-BD31-4B8C-83A1-F6EECF244321}">
                <p14:modId xmlns:p14="http://schemas.microsoft.com/office/powerpoint/2010/main" val="4277391173"/>
              </p:ext>
            </p:extLst>
          </p:nvPr>
        </p:nvGraphicFramePr>
        <p:xfrm>
          <a:off x="330498" y="60587"/>
          <a:ext cx="8483003" cy="55197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65720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a:bodyPr>
          <a:lstStyle/>
          <a:p>
            <a:pPr algn="ctr"/>
            <a:br>
              <a:rPr lang="en-US" sz="2400" b="1" dirty="0">
                <a:solidFill>
                  <a:srgbClr val="FFC000"/>
                </a:solidFill>
                <a:latin typeface="+mn-lt"/>
              </a:rPr>
            </a:br>
            <a:r>
              <a:rPr lang="en-US" sz="2400" b="1" dirty="0">
                <a:solidFill>
                  <a:srgbClr val="FFC000"/>
                </a:solidFill>
                <a:latin typeface="+mn-lt"/>
              </a:rPr>
              <a:t>What Does Title IX Require?</a:t>
            </a:r>
            <a:br>
              <a:rPr lang="en-US" sz="2400" b="1" dirty="0">
                <a:solidFill>
                  <a:srgbClr val="FFC000"/>
                </a:solidFill>
                <a:latin typeface="+mn-lt"/>
              </a:rPr>
            </a:br>
            <a:endParaRPr lang="en-US" sz="2400" dirty="0">
              <a:solidFill>
                <a:srgbClr val="FFC000"/>
              </a:solidFill>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20660141"/>
              </p:ext>
            </p:extLst>
          </p:nvPr>
        </p:nvGraphicFramePr>
        <p:xfrm>
          <a:off x="457200" y="2188369"/>
          <a:ext cx="8229600" cy="34694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983B4290-0ED8-4499-A275-7F721A546E6E}" type="slidenum">
              <a:rPr lang="en-US" smtClean="0">
                <a:solidFill>
                  <a:prstClr val="black">
                    <a:tint val="95000"/>
                  </a:prstClr>
                </a:solidFill>
              </a:rPr>
              <a:pPr/>
              <a:t>8</a:t>
            </a:fld>
            <a:endParaRPr lang="en-US">
              <a:solidFill>
                <a:prstClr val="black">
                  <a:tint val="95000"/>
                </a:prstClr>
              </a:solidFill>
            </a:endParaRPr>
          </a:p>
        </p:txBody>
      </p:sp>
    </p:spTree>
    <p:extLst>
      <p:ext uri="{BB962C8B-B14F-4D97-AF65-F5344CB8AC3E}">
        <p14:creationId xmlns:p14="http://schemas.microsoft.com/office/powerpoint/2010/main" val="805449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a:bodyPr>
          <a:lstStyle/>
          <a:p>
            <a:pPr algn="ctr"/>
            <a:br>
              <a:rPr lang="en-US" sz="2400" b="1" dirty="0">
                <a:solidFill>
                  <a:srgbClr val="FFC000"/>
                </a:solidFill>
                <a:latin typeface="+mn-lt"/>
              </a:rPr>
            </a:br>
            <a:r>
              <a:rPr lang="en-US" sz="2400" b="1" dirty="0">
                <a:solidFill>
                  <a:srgbClr val="FFC000"/>
                </a:solidFill>
                <a:latin typeface="+mn-lt"/>
              </a:rPr>
              <a:t>When Does the College Have Notice?</a:t>
            </a:r>
            <a:endParaRPr lang="en-US" sz="2400" dirty="0">
              <a:solidFill>
                <a:srgbClr val="FFC000"/>
              </a:solidFill>
              <a:latin typeface="+mn-lt"/>
            </a:endParaRPr>
          </a:p>
        </p:txBody>
      </p:sp>
      <p:graphicFrame>
        <p:nvGraphicFramePr>
          <p:cNvPr id="5" name="Content Placeholder 4"/>
          <p:cNvGraphicFramePr>
            <a:graphicFrameLocks noGrp="1"/>
          </p:cNvGraphicFramePr>
          <p:nvPr>
            <p:ph idx="1"/>
            <p:extLst/>
          </p:nvPr>
        </p:nvGraphicFramePr>
        <p:xfrm>
          <a:off x="457200" y="2188369"/>
          <a:ext cx="8229600" cy="34694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extLst>
              <p:ext uri="{D42A27DB-BD31-4B8C-83A1-F6EECF244321}">
                <p14:modId xmlns:p14="http://schemas.microsoft.com/office/powerpoint/2010/main" val="4167866584"/>
              </p:ext>
            </p:extLst>
          </p:nvPr>
        </p:nvGraphicFramePr>
        <p:xfrm>
          <a:off x="1524000" y="1565547"/>
          <a:ext cx="60960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 name="Slide Number Placeholder 2"/>
          <p:cNvSpPr>
            <a:spLocks noGrp="1"/>
          </p:cNvSpPr>
          <p:nvPr>
            <p:ph type="sldNum" sz="quarter" idx="12"/>
          </p:nvPr>
        </p:nvSpPr>
        <p:spPr/>
        <p:txBody>
          <a:bodyPr/>
          <a:lstStyle/>
          <a:p>
            <a:endParaRPr lang="en-US" dirty="0">
              <a:solidFill>
                <a:prstClr val="black">
                  <a:tint val="95000"/>
                </a:prstClr>
              </a:solidFill>
            </a:endParaRPr>
          </a:p>
        </p:txBody>
      </p:sp>
    </p:spTree>
    <p:extLst>
      <p:ext uri="{BB962C8B-B14F-4D97-AF65-F5344CB8AC3E}">
        <p14:creationId xmlns:p14="http://schemas.microsoft.com/office/powerpoint/2010/main" val="33564323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1587</TotalTime>
  <Words>3787</Words>
  <Application>Microsoft Office PowerPoint</Application>
  <PresentationFormat>On-screen Show (4:3)</PresentationFormat>
  <Paragraphs>297</Paragraphs>
  <Slides>43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43</vt:i4>
      </vt:variant>
    </vt:vector>
  </HeadingPairs>
  <TitlesOfParts>
    <vt:vector size="51" baseType="lpstr">
      <vt:lpstr>Arial</vt:lpstr>
      <vt:lpstr>Calibri</vt:lpstr>
      <vt:lpstr>Lato</vt:lpstr>
      <vt:lpstr>Lato Black</vt:lpstr>
      <vt:lpstr>Lato Heavy</vt:lpstr>
      <vt:lpstr>Symbol</vt:lpstr>
      <vt:lpstr>Times New Roman</vt:lpstr>
      <vt:lpstr>Office Theme</vt:lpstr>
      <vt:lpstr>PowerPoint Presentation</vt:lpstr>
      <vt:lpstr>Andrew Cantey</vt:lpstr>
      <vt:lpstr>Overview of Policy</vt:lpstr>
      <vt:lpstr>Sexual Violence Policy Training</vt:lpstr>
      <vt:lpstr>Title IX</vt:lpstr>
      <vt:lpstr>Title IX Prohibits</vt:lpstr>
      <vt:lpstr>PowerPoint Presentation</vt:lpstr>
      <vt:lpstr> What Does Title IX Require? </vt:lpstr>
      <vt:lpstr> When Does the College Have Notice?</vt:lpstr>
      <vt:lpstr>What Are Prompt and Effective Actions to End the Conduct, Remedy Its Effects, and Prevent It from Occurring Again? </vt:lpstr>
      <vt:lpstr>TJC’S Legal Obligation To Respond </vt:lpstr>
      <vt:lpstr>Sexual Violence Policy Training  Definitions:</vt:lpstr>
      <vt:lpstr>Sexual Harassment </vt:lpstr>
      <vt:lpstr>Sexual Violence Policy Training  Definitions:</vt:lpstr>
      <vt:lpstr>Gender-Based Harassment</vt:lpstr>
      <vt:lpstr>Domestic and Dating Violence</vt:lpstr>
      <vt:lpstr>Stalking</vt:lpstr>
      <vt:lpstr>Sexual Violence</vt:lpstr>
      <vt:lpstr>Rape and Statutory Rape</vt:lpstr>
      <vt:lpstr>Retaliation</vt:lpstr>
      <vt:lpstr>Making No Report</vt:lpstr>
      <vt:lpstr>Who are the “Responsible Employees” at the College?</vt:lpstr>
      <vt:lpstr>Confidential Reporting Options </vt:lpstr>
      <vt:lpstr>Non-Confidential Reporting Options </vt:lpstr>
      <vt:lpstr>What is an RE’s Job? </vt:lpstr>
      <vt:lpstr>What is an RE’s Duty to Inform? </vt:lpstr>
      <vt:lpstr>What If a Victim Requests Confidentiality or No Investigation? </vt:lpstr>
      <vt:lpstr>What Must be Included in the Report?</vt:lpstr>
      <vt:lpstr>How Should an RE Make a Report? Confidentially </vt:lpstr>
      <vt:lpstr>A Note about Minors on Campus</vt:lpstr>
      <vt:lpstr>Diverse Student Population Guidance</vt:lpstr>
      <vt:lpstr>Compliance </vt:lpstr>
      <vt:lpstr>PowerPoint Presentation</vt:lpstr>
      <vt:lpstr>Harassment</vt:lpstr>
      <vt:lpstr>PowerPoint Presentation</vt:lpstr>
      <vt:lpstr>Hostile Work Environment Defined </vt:lpstr>
      <vt:lpstr>PowerPoint Presentation</vt:lpstr>
      <vt:lpstr>Workplace Bullying </vt:lpstr>
      <vt:lpstr>Duties to Minors</vt:lpstr>
      <vt:lpstr>Accommodating Pregnant Students</vt:lpstr>
      <vt:lpstr>Options for Completing Coursework</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Cantey</dc:creator>
  <cp:lastModifiedBy>Andrew Cantey</cp:lastModifiedBy>
  <cp:revision>22</cp:revision>
  <cp:lastPrinted>2016-08-15T20:13:53Z</cp:lastPrinted>
  <dcterms:created xsi:type="dcterms:W3CDTF">2016-08-11T10:26:27Z</dcterms:created>
  <dcterms:modified xsi:type="dcterms:W3CDTF">2020-08-05T16:41:58Z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2016-08-11T00:00:00Z</vt:filetime>
  </property>
  <property fmtid="{D5CDD505-2E9C-101B-9397-08002B2CF9AE}" pid="3" name="Creator">
    <vt:lpwstr>Adobe InDesign CC 2015 (Macintosh)</vt:lpwstr>
  </property>
  <property fmtid="{D5CDD505-2E9C-101B-9397-08002B2CF9AE}" pid="4" name="LastSaved">
    <vt:filetime>2016-08-11T00:00:00Z</vt:filetime>
  </property>
</Properties>
</file>