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319" r:id="rId3"/>
    <p:sldId id="258" r:id="rId4"/>
    <p:sldId id="260" r:id="rId5"/>
    <p:sldId id="259" r:id="rId6"/>
    <p:sldId id="321" r:id="rId7"/>
    <p:sldId id="322" r:id="rId8"/>
    <p:sldId id="320" r:id="rId9"/>
    <p:sldId id="323" r:id="rId10"/>
    <p:sldId id="324" r:id="rId11"/>
    <p:sldId id="325" r:id="rId12"/>
    <p:sldId id="326" r:id="rId13"/>
    <p:sldId id="327" r:id="rId14"/>
    <p:sldId id="328" r:id="rId15"/>
    <p:sldId id="329" r:id="rId16"/>
    <p:sldId id="330" r:id="rId17"/>
    <p:sldId id="360" r:id="rId18"/>
    <p:sldId id="331" r:id="rId19"/>
    <p:sldId id="332" r:id="rId20"/>
    <p:sldId id="333" r:id="rId21"/>
    <p:sldId id="334" r:id="rId22"/>
    <p:sldId id="335" r:id="rId23"/>
    <p:sldId id="336" r:id="rId24"/>
    <p:sldId id="337" r:id="rId25"/>
    <p:sldId id="338" r:id="rId26"/>
    <p:sldId id="339" r:id="rId27"/>
    <p:sldId id="340" r:id="rId28"/>
    <p:sldId id="341" r:id="rId29"/>
    <p:sldId id="342" r:id="rId30"/>
    <p:sldId id="343" r:id="rId31"/>
    <p:sldId id="344" r:id="rId32"/>
    <p:sldId id="345" r:id="rId33"/>
    <p:sldId id="346" r:id="rId34"/>
    <p:sldId id="348" r:id="rId35"/>
    <p:sldId id="349" r:id="rId36"/>
    <p:sldId id="350" r:id="rId37"/>
    <p:sldId id="351" r:id="rId38"/>
    <p:sldId id="352" r:id="rId39"/>
    <p:sldId id="354" r:id="rId40"/>
    <p:sldId id="353" r:id="rId41"/>
    <p:sldId id="355" r:id="rId42"/>
    <p:sldId id="356" r:id="rId43"/>
    <p:sldId id="357" r:id="rId4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48"/>
    <p:restoredTop sz="94674"/>
  </p:normalViewPr>
  <p:slideViewPr>
    <p:cSldViewPr>
      <p:cViewPr varScale="1">
        <p:scale>
          <a:sx n="104" d="100"/>
          <a:sy n="104" d="100"/>
        </p:scale>
        <p:origin x="1536" y="10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972"/>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1344" y="1"/>
            <a:ext cx="3037840" cy="466972"/>
          </a:xfrm>
          <a:prstGeom prst="rect">
            <a:avLst/>
          </a:prstGeom>
        </p:spPr>
        <p:txBody>
          <a:bodyPr vert="horz" lIns="93177" tIns="46589" rIns="93177" bIns="46589" rtlCol="0"/>
          <a:lstStyle>
            <a:lvl1pPr algn="r">
              <a:defRPr sz="1200"/>
            </a:lvl1pPr>
          </a:lstStyle>
          <a:p>
            <a:fld id="{CC4FEC36-D20E-4287-AB10-9A1C9E26C955}" type="datetimeFigureOut">
              <a:rPr lang="en-US" smtClean="0"/>
              <a:t>8/28/2020</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4"/>
            <a:ext cx="5608320" cy="3660456"/>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429"/>
            <a:ext cx="3037840" cy="466971"/>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1344" y="8829429"/>
            <a:ext cx="3037840" cy="466971"/>
          </a:xfrm>
          <a:prstGeom prst="rect">
            <a:avLst/>
          </a:prstGeom>
        </p:spPr>
        <p:txBody>
          <a:bodyPr vert="horz" lIns="93177" tIns="46589" rIns="93177" bIns="46589" rtlCol="0" anchor="b"/>
          <a:lstStyle>
            <a:lvl1pPr algn="r">
              <a:defRPr sz="1200"/>
            </a:lvl1pPr>
          </a:lstStyle>
          <a:p>
            <a:fld id="{8D0761A0-3ADC-4150-B7E7-96F697A82A35}" type="slidenum">
              <a:rPr lang="en-US" smtClean="0"/>
              <a:t>‹#›</a:t>
            </a:fld>
            <a:endParaRPr lang="en-US" dirty="0"/>
          </a:p>
        </p:txBody>
      </p:sp>
    </p:spTree>
    <p:extLst>
      <p:ext uri="{BB962C8B-B14F-4D97-AF65-F5344CB8AC3E}">
        <p14:creationId xmlns:p14="http://schemas.microsoft.com/office/powerpoint/2010/main" val="767734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0761A0-3ADC-4150-B7E7-96F697A82A35}" type="slidenum">
              <a:rPr lang="en-US" smtClean="0"/>
              <a:t>2</a:t>
            </a:fld>
            <a:endParaRPr lang="en-US" dirty="0"/>
          </a:p>
        </p:txBody>
      </p:sp>
    </p:spTree>
    <p:extLst>
      <p:ext uri="{BB962C8B-B14F-4D97-AF65-F5344CB8AC3E}">
        <p14:creationId xmlns:p14="http://schemas.microsoft.com/office/powerpoint/2010/main" val="2096796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8/28/2020</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8/28/2020</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8/28/2020</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8/28/2020</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8/28/2020</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812" y="5009260"/>
            <a:ext cx="9136202" cy="1839137"/>
          </a:xfrm>
          <a:prstGeom prst="rect">
            <a:avLst/>
          </a:prstGeom>
          <a:blipFill>
            <a:blip r:embed="rId7" cstate="print"/>
            <a:stretch>
              <a:fillRect/>
            </a:stretch>
          </a:blipFill>
        </p:spPr>
        <p:txBody>
          <a:bodyPr wrap="square" lIns="0" tIns="0" rIns="0" bIns="0" rtlCol="0"/>
          <a:lstStyle/>
          <a:p>
            <a:endParaRPr dirty="0"/>
          </a:p>
        </p:txBody>
      </p:sp>
      <p:sp>
        <p:nvSpPr>
          <p:cNvPr id="17" name="bk object 17"/>
          <p:cNvSpPr/>
          <p:nvPr/>
        </p:nvSpPr>
        <p:spPr>
          <a:xfrm>
            <a:off x="5" y="5580325"/>
            <a:ext cx="9144000" cy="1278255"/>
          </a:xfrm>
          <a:custGeom>
            <a:avLst/>
            <a:gdLst/>
            <a:ahLst/>
            <a:cxnLst/>
            <a:rect l="l" t="t" r="r" b="b"/>
            <a:pathLst>
              <a:path w="9144000" h="1278254">
                <a:moveTo>
                  <a:pt x="0" y="0"/>
                </a:moveTo>
                <a:lnTo>
                  <a:pt x="0" y="1277674"/>
                </a:lnTo>
                <a:lnTo>
                  <a:pt x="9143994" y="1277674"/>
                </a:lnTo>
                <a:lnTo>
                  <a:pt x="9143994" y="812076"/>
                </a:lnTo>
                <a:lnTo>
                  <a:pt x="6812870" y="812076"/>
                </a:lnTo>
                <a:lnTo>
                  <a:pt x="6373854" y="808031"/>
                </a:lnTo>
                <a:lnTo>
                  <a:pt x="5861766" y="793169"/>
                </a:lnTo>
                <a:lnTo>
                  <a:pt x="5276316" y="764715"/>
                </a:lnTo>
                <a:lnTo>
                  <a:pt x="4979244" y="746080"/>
                </a:lnTo>
                <a:lnTo>
                  <a:pt x="4320955" y="695507"/>
                </a:lnTo>
                <a:lnTo>
                  <a:pt x="3604640" y="626628"/>
                </a:lnTo>
                <a:lnTo>
                  <a:pt x="2959968" y="552375"/>
                </a:lnTo>
                <a:lnTo>
                  <a:pt x="2336561" y="468880"/>
                </a:lnTo>
                <a:lnTo>
                  <a:pt x="1796314" y="386092"/>
                </a:lnTo>
                <a:lnTo>
                  <a:pt x="1387271" y="315845"/>
                </a:lnTo>
                <a:lnTo>
                  <a:pt x="1049378" y="251895"/>
                </a:lnTo>
                <a:lnTo>
                  <a:pt x="776587" y="195511"/>
                </a:lnTo>
                <a:lnTo>
                  <a:pt x="562312" y="147584"/>
                </a:lnTo>
                <a:lnTo>
                  <a:pt x="360858" y="98940"/>
                </a:lnTo>
                <a:lnTo>
                  <a:pt x="209529" y="59591"/>
                </a:lnTo>
                <a:lnTo>
                  <a:pt x="102069" y="29870"/>
                </a:lnTo>
                <a:lnTo>
                  <a:pt x="0" y="0"/>
                </a:lnTo>
                <a:close/>
              </a:path>
              <a:path w="9144000" h="1278254">
                <a:moveTo>
                  <a:pt x="9143994" y="555752"/>
                </a:moveTo>
                <a:lnTo>
                  <a:pt x="9093881" y="573599"/>
                </a:lnTo>
                <a:lnTo>
                  <a:pt x="9038101" y="591725"/>
                </a:lnTo>
                <a:lnTo>
                  <a:pt x="8979589" y="609084"/>
                </a:lnTo>
                <a:lnTo>
                  <a:pt x="8918451" y="625668"/>
                </a:lnTo>
                <a:lnTo>
                  <a:pt x="8854746" y="641485"/>
                </a:lnTo>
                <a:lnTo>
                  <a:pt x="8754500" y="663788"/>
                </a:lnTo>
                <a:lnTo>
                  <a:pt x="8684628" y="677721"/>
                </a:lnTo>
                <a:lnTo>
                  <a:pt x="8612388" y="690915"/>
                </a:lnTo>
                <a:lnTo>
                  <a:pt x="8537840" y="703378"/>
                </a:lnTo>
                <a:lnTo>
                  <a:pt x="8461039" y="715118"/>
                </a:lnTo>
                <a:lnTo>
                  <a:pt x="8341742" y="731391"/>
                </a:lnTo>
                <a:lnTo>
                  <a:pt x="8217700" y="746082"/>
                </a:lnTo>
                <a:lnTo>
                  <a:pt x="8175332" y="750633"/>
                </a:lnTo>
                <a:lnTo>
                  <a:pt x="8045266" y="763259"/>
                </a:lnTo>
                <a:lnTo>
                  <a:pt x="7865201" y="777738"/>
                </a:lnTo>
                <a:lnTo>
                  <a:pt x="7677965" y="789585"/>
                </a:lnTo>
                <a:lnTo>
                  <a:pt x="7434534" y="800791"/>
                </a:lnTo>
                <a:lnTo>
                  <a:pt x="7129834" y="809121"/>
                </a:lnTo>
                <a:lnTo>
                  <a:pt x="6812870" y="812076"/>
                </a:lnTo>
                <a:lnTo>
                  <a:pt x="9143994" y="812076"/>
                </a:lnTo>
                <a:lnTo>
                  <a:pt x="9143994" y="555752"/>
                </a:lnTo>
                <a:close/>
              </a:path>
            </a:pathLst>
          </a:custGeom>
          <a:solidFill>
            <a:srgbClr val="231F20"/>
          </a:solidFill>
        </p:spPr>
        <p:txBody>
          <a:bodyPr wrap="square" lIns="0" tIns="0" rIns="0" bIns="0" rtlCol="0"/>
          <a:lstStyle/>
          <a:p>
            <a:endParaRPr dirty="0"/>
          </a:p>
        </p:txBody>
      </p:sp>
      <p:sp>
        <p:nvSpPr>
          <p:cNvPr id="2" name="Holder 2"/>
          <p:cNvSpPr>
            <a:spLocks noGrp="1"/>
          </p:cNvSpPr>
          <p:nvPr>
            <p:ph type="title"/>
          </p:nvPr>
        </p:nvSpPr>
        <p:spPr>
          <a:xfrm>
            <a:off x="457200" y="274320"/>
            <a:ext cx="8229600" cy="10972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457200" y="1577340"/>
            <a:ext cx="82296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8/28/2020</a:t>
            </a:fld>
            <a:endParaRPr lang="en-US" dirty="0"/>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7228509"/>
          </a:xfrm>
          <a:custGeom>
            <a:avLst/>
            <a:gdLst/>
            <a:ahLst/>
            <a:cxnLst/>
            <a:rect l="l" t="t" r="r" b="b"/>
            <a:pathLst>
              <a:path w="9144000" h="6858000">
                <a:moveTo>
                  <a:pt x="0" y="6858000"/>
                </a:moveTo>
                <a:lnTo>
                  <a:pt x="9144000" y="6858000"/>
                </a:lnTo>
                <a:lnTo>
                  <a:pt x="9144000" y="0"/>
                </a:lnTo>
                <a:lnTo>
                  <a:pt x="0" y="0"/>
                </a:lnTo>
                <a:lnTo>
                  <a:pt x="0" y="6858000"/>
                </a:lnTo>
                <a:close/>
              </a:path>
            </a:pathLst>
          </a:custGeom>
          <a:solidFill>
            <a:srgbClr val="231F20"/>
          </a:solidFill>
        </p:spPr>
        <p:txBody>
          <a:bodyPr wrap="square" lIns="0" tIns="0" rIns="0" bIns="0" rtlCol="0"/>
          <a:lstStyle/>
          <a:p>
            <a:endParaRPr dirty="0"/>
          </a:p>
        </p:txBody>
      </p:sp>
      <p:sp>
        <p:nvSpPr>
          <p:cNvPr id="3" name="object 3"/>
          <p:cNvSpPr/>
          <p:nvPr/>
        </p:nvSpPr>
        <p:spPr>
          <a:xfrm>
            <a:off x="797" y="5009268"/>
            <a:ext cx="9143365" cy="1839595"/>
          </a:xfrm>
          <a:custGeom>
            <a:avLst/>
            <a:gdLst/>
            <a:ahLst/>
            <a:cxnLst/>
            <a:rect l="l" t="t" r="r" b="b"/>
            <a:pathLst>
              <a:path w="9143365" h="1839595">
                <a:moveTo>
                  <a:pt x="0" y="0"/>
                </a:moveTo>
                <a:lnTo>
                  <a:pt x="0" y="1839137"/>
                </a:lnTo>
                <a:lnTo>
                  <a:pt x="9143202" y="1839137"/>
                </a:lnTo>
                <a:lnTo>
                  <a:pt x="9143202" y="1289283"/>
                </a:lnTo>
                <a:lnTo>
                  <a:pt x="6851633" y="1289283"/>
                </a:lnTo>
                <a:lnTo>
                  <a:pt x="6530164" y="1286585"/>
                </a:lnTo>
                <a:lnTo>
                  <a:pt x="6202777" y="1277809"/>
                </a:lnTo>
                <a:lnTo>
                  <a:pt x="5814884" y="1260122"/>
                </a:lnTo>
                <a:lnTo>
                  <a:pt x="5422334" y="1234680"/>
                </a:lnTo>
                <a:lnTo>
                  <a:pt x="5026954" y="1201760"/>
                </a:lnTo>
                <a:lnTo>
                  <a:pt x="4630574" y="1161641"/>
                </a:lnTo>
                <a:lnTo>
                  <a:pt x="4235020" y="1114601"/>
                </a:lnTo>
                <a:lnTo>
                  <a:pt x="3842123" y="1060920"/>
                </a:lnTo>
                <a:lnTo>
                  <a:pt x="3786229" y="1052712"/>
                </a:lnTo>
                <a:lnTo>
                  <a:pt x="3398694" y="991793"/>
                </a:lnTo>
                <a:lnTo>
                  <a:pt x="3017643" y="924816"/>
                </a:lnTo>
                <a:lnTo>
                  <a:pt x="2697646" y="862807"/>
                </a:lnTo>
                <a:lnTo>
                  <a:pt x="2384974" y="796735"/>
                </a:lnTo>
                <a:lnTo>
                  <a:pt x="2080776" y="726778"/>
                </a:lnTo>
                <a:lnTo>
                  <a:pt x="1834584" y="665637"/>
                </a:lnTo>
                <a:lnTo>
                  <a:pt x="1595743" y="602021"/>
                </a:lnTo>
                <a:lnTo>
                  <a:pt x="1410411" y="549414"/>
                </a:lnTo>
                <a:lnTo>
                  <a:pt x="1230551" y="495339"/>
                </a:lnTo>
                <a:lnTo>
                  <a:pt x="1056506" y="439849"/>
                </a:lnTo>
                <a:lnTo>
                  <a:pt x="929992" y="397333"/>
                </a:lnTo>
                <a:lnTo>
                  <a:pt x="807084" y="354073"/>
                </a:lnTo>
                <a:lnTo>
                  <a:pt x="687927" y="310089"/>
                </a:lnTo>
                <a:lnTo>
                  <a:pt x="572663" y="265404"/>
                </a:lnTo>
                <a:lnTo>
                  <a:pt x="498054" y="235235"/>
                </a:lnTo>
                <a:lnTo>
                  <a:pt x="425284" y="204771"/>
                </a:lnTo>
                <a:lnTo>
                  <a:pt x="354392" y="174018"/>
                </a:lnTo>
                <a:lnTo>
                  <a:pt x="285424" y="142982"/>
                </a:lnTo>
                <a:lnTo>
                  <a:pt x="218420" y="111670"/>
                </a:lnTo>
                <a:lnTo>
                  <a:pt x="153425" y="80089"/>
                </a:lnTo>
                <a:lnTo>
                  <a:pt x="90479" y="48245"/>
                </a:lnTo>
                <a:lnTo>
                  <a:pt x="29627" y="16144"/>
                </a:lnTo>
                <a:lnTo>
                  <a:pt x="0" y="0"/>
                </a:lnTo>
                <a:close/>
              </a:path>
              <a:path w="9143365" h="1839595">
                <a:moveTo>
                  <a:pt x="9143202" y="1052712"/>
                </a:moveTo>
                <a:lnTo>
                  <a:pt x="9034551" y="1080254"/>
                </a:lnTo>
                <a:lnTo>
                  <a:pt x="8957851" y="1098085"/>
                </a:lnTo>
                <a:lnTo>
                  <a:pt x="8879407" y="1115076"/>
                </a:lnTo>
                <a:lnTo>
                  <a:pt x="8799261" y="1131232"/>
                </a:lnTo>
                <a:lnTo>
                  <a:pt x="8717455" y="1146561"/>
                </a:lnTo>
                <a:lnTo>
                  <a:pt x="8591729" y="1168015"/>
                </a:lnTo>
                <a:lnTo>
                  <a:pt x="8462508" y="1187643"/>
                </a:lnTo>
                <a:lnTo>
                  <a:pt x="8329937" y="1205467"/>
                </a:lnTo>
                <a:lnTo>
                  <a:pt x="8194160" y="1221508"/>
                </a:lnTo>
                <a:lnTo>
                  <a:pt x="8008385" y="1240162"/>
                </a:lnTo>
                <a:lnTo>
                  <a:pt x="7817507" y="1255737"/>
                </a:lnTo>
                <a:lnTo>
                  <a:pt x="7621867" y="1268286"/>
                </a:lnTo>
                <a:lnTo>
                  <a:pt x="7371142" y="1279797"/>
                </a:lnTo>
                <a:lnTo>
                  <a:pt x="7114175" y="1286762"/>
                </a:lnTo>
                <a:lnTo>
                  <a:pt x="6851633" y="1289283"/>
                </a:lnTo>
                <a:lnTo>
                  <a:pt x="9143202" y="1289283"/>
                </a:lnTo>
                <a:lnTo>
                  <a:pt x="9143202" y="1052712"/>
                </a:lnTo>
                <a:close/>
              </a:path>
            </a:pathLst>
          </a:custGeom>
          <a:solidFill>
            <a:srgbClr val="FFFFFF"/>
          </a:solidFill>
        </p:spPr>
        <p:txBody>
          <a:bodyPr wrap="square" lIns="0" tIns="0" rIns="0" bIns="0" rtlCol="0"/>
          <a:lstStyle/>
          <a:p>
            <a:endParaRPr dirty="0"/>
          </a:p>
        </p:txBody>
      </p:sp>
      <p:sp>
        <p:nvSpPr>
          <p:cNvPr id="4" name="object 4"/>
          <p:cNvSpPr/>
          <p:nvPr/>
        </p:nvSpPr>
        <p:spPr>
          <a:xfrm>
            <a:off x="0" y="5580329"/>
            <a:ext cx="9144000" cy="1278255"/>
          </a:xfrm>
          <a:custGeom>
            <a:avLst/>
            <a:gdLst/>
            <a:ahLst/>
            <a:cxnLst/>
            <a:rect l="l" t="t" r="r" b="b"/>
            <a:pathLst>
              <a:path w="9144000" h="1278254">
                <a:moveTo>
                  <a:pt x="0" y="0"/>
                </a:moveTo>
                <a:lnTo>
                  <a:pt x="0" y="1277670"/>
                </a:lnTo>
                <a:lnTo>
                  <a:pt x="9144000" y="1277670"/>
                </a:lnTo>
                <a:lnTo>
                  <a:pt x="9144000" y="812076"/>
                </a:lnTo>
                <a:lnTo>
                  <a:pt x="6812870" y="812076"/>
                </a:lnTo>
                <a:lnTo>
                  <a:pt x="6373854" y="808031"/>
                </a:lnTo>
                <a:lnTo>
                  <a:pt x="5861766" y="793169"/>
                </a:lnTo>
                <a:lnTo>
                  <a:pt x="5276316" y="764715"/>
                </a:lnTo>
                <a:lnTo>
                  <a:pt x="4979244" y="746080"/>
                </a:lnTo>
                <a:lnTo>
                  <a:pt x="4320955" y="695507"/>
                </a:lnTo>
                <a:lnTo>
                  <a:pt x="3604640" y="626628"/>
                </a:lnTo>
                <a:lnTo>
                  <a:pt x="2959968" y="552375"/>
                </a:lnTo>
                <a:lnTo>
                  <a:pt x="2336561" y="468880"/>
                </a:lnTo>
                <a:lnTo>
                  <a:pt x="1796314" y="386092"/>
                </a:lnTo>
                <a:lnTo>
                  <a:pt x="1387271" y="315845"/>
                </a:lnTo>
                <a:lnTo>
                  <a:pt x="1049378" y="251895"/>
                </a:lnTo>
                <a:lnTo>
                  <a:pt x="776587" y="195511"/>
                </a:lnTo>
                <a:lnTo>
                  <a:pt x="562312" y="147584"/>
                </a:lnTo>
                <a:lnTo>
                  <a:pt x="360858" y="98940"/>
                </a:lnTo>
                <a:lnTo>
                  <a:pt x="209529" y="59591"/>
                </a:lnTo>
                <a:lnTo>
                  <a:pt x="102069" y="29870"/>
                </a:lnTo>
                <a:lnTo>
                  <a:pt x="0" y="0"/>
                </a:lnTo>
                <a:close/>
              </a:path>
              <a:path w="9144000" h="1278254">
                <a:moveTo>
                  <a:pt x="9144000" y="555750"/>
                </a:moveTo>
                <a:lnTo>
                  <a:pt x="9093881" y="573599"/>
                </a:lnTo>
                <a:lnTo>
                  <a:pt x="9038101" y="591725"/>
                </a:lnTo>
                <a:lnTo>
                  <a:pt x="8979589" y="609084"/>
                </a:lnTo>
                <a:lnTo>
                  <a:pt x="8918451" y="625668"/>
                </a:lnTo>
                <a:lnTo>
                  <a:pt x="8854746" y="641485"/>
                </a:lnTo>
                <a:lnTo>
                  <a:pt x="8754500" y="663788"/>
                </a:lnTo>
                <a:lnTo>
                  <a:pt x="8684628" y="677721"/>
                </a:lnTo>
                <a:lnTo>
                  <a:pt x="8612388" y="690915"/>
                </a:lnTo>
                <a:lnTo>
                  <a:pt x="8537840" y="703378"/>
                </a:lnTo>
                <a:lnTo>
                  <a:pt x="8461039" y="715118"/>
                </a:lnTo>
                <a:lnTo>
                  <a:pt x="8341742" y="731391"/>
                </a:lnTo>
                <a:lnTo>
                  <a:pt x="8217700" y="746082"/>
                </a:lnTo>
                <a:lnTo>
                  <a:pt x="8175332" y="750633"/>
                </a:lnTo>
                <a:lnTo>
                  <a:pt x="8045266" y="763259"/>
                </a:lnTo>
                <a:lnTo>
                  <a:pt x="7865201" y="777738"/>
                </a:lnTo>
                <a:lnTo>
                  <a:pt x="7677965" y="789585"/>
                </a:lnTo>
                <a:lnTo>
                  <a:pt x="7434534" y="800791"/>
                </a:lnTo>
                <a:lnTo>
                  <a:pt x="7129834" y="809121"/>
                </a:lnTo>
                <a:lnTo>
                  <a:pt x="6812870" y="812076"/>
                </a:lnTo>
                <a:lnTo>
                  <a:pt x="9144000" y="812076"/>
                </a:lnTo>
                <a:lnTo>
                  <a:pt x="9144000" y="555750"/>
                </a:lnTo>
                <a:close/>
              </a:path>
            </a:pathLst>
          </a:custGeom>
          <a:solidFill>
            <a:srgbClr val="FEC600"/>
          </a:solidFill>
        </p:spPr>
        <p:txBody>
          <a:bodyPr wrap="square" lIns="0" tIns="0" rIns="0" bIns="0" rtlCol="0"/>
          <a:lstStyle/>
          <a:p>
            <a:endParaRPr dirty="0"/>
          </a:p>
        </p:txBody>
      </p:sp>
      <p:sp>
        <p:nvSpPr>
          <p:cNvPr id="5" name="object 5"/>
          <p:cNvSpPr txBox="1"/>
          <p:nvPr/>
        </p:nvSpPr>
        <p:spPr>
          <a:xfrm>
            <a:off x="457200" y="4199510"/>
            <a:ext cx="8229600" cy="1354217"/>
          </a:xfrm>
          <a:prstGeom prst="rect">
            <a:avLst/>
          </a:prstGeom>
        </p:spPr>
        <p:txBody>
          <a:bodyPr vert="horz" wrap="square" lIns="0" tIns="0" rIns="0" bIns="0" rtlCol="0">
            <a:spAutoFit/>
          </a:bodyPr>
          <a:lstStyle/>
          <a:p>
            <a:pPr algn="ctr"/>
            <a:r>
              <a:rPr lang="en-US" sz="4000" b="1" spc="-80" dirty="0">
                <a:solidFill>
                  <a:srgbClr val="FFFFFF"/>
                </a:solidFill>
                <a:latin typeface="Lato Heavy"/>
                <a:cs typeface="Lato Heavy"/>
              </a:rPr>
              <a:t>Training for Title IX Personnel</a:t>
            </a:r>
          </a:p>
          <a:p>
            <a:pPr algn="ctr"/>
            <a:r>
              <a:rPr lang="en-US" sz="2400" spc="-80" dirty="0">
                <a:solidFill>
                  <a:srgbClr val="FFFFFF"/>
                </a:solidFill>
                <a:latin typeface="Lato Heavy"/>
                <a:cs typeface="Lato Heavy"/>
              </a:rPr>
              <a:t>(Coordinators, Investigators, Advisors, Decision Makers, </a:t>
            </a:r>
            <a:br>
              <a:rPr lang="en-US" sz="2400" spc="-80" dirty="0">
                <a:solidFill>
                  <a:srgbClr val="FFFFFF"/>
                </a:solidFill>
                <a:latin typeface="Lato Heavy"/>
                <a:cs typeface="Lato Heavy"/>
              </a:rPr>
            </a:br>
            <a:r>
              <a:rPr lang="en-US" sz="2400" spc="-80" dirty="0">
                <a:solidFill>
                  <a:srgbClr val="FFFFFF"/>
                </a:solidFill>
                <a:latin typeface="Lato Heavy"/>
                <a:cs typeface="Lato Heavy"/>
              </a:rPr>
              <a:t>and Informal Resolution Facilitators)</a:t>
            </a:r>
            <a:endParaRPr sz="2400" dirty="0">
              <a:latin typeface="Lato Heavy"/>
              <a:cs typeface="Lato Heavy"/>
            </a:endParaRPr>
          </a:p>
        </p:txBody>
      </p:sp>
      <p:sp>
        <p:nvSpPr>
          <p:cNvPr id="6" name="object 6"/>
          <p:cNvSpPr/>
          <p:nvPr/>
        </p:nvSpPr>
        <p:spPr>
          <a:xfrm>
            <a:off x="3525884" y="583106"/>
            <a:ext cx="2009421" cy="2251870"/>
          </a:xfrm>
          <a:prstGeom prst="rect">
            <a:avLst/>
          </a:prstGeom>
          <a:blipFill>
            <a:blip r:embed="rId2" cstate="print"/>
            <a:stretch>
              <a:fillRect/>
            </a:stretch>
          </a:blipFill>
        </p:spPr>
        <p:txBody>
          <a:bodyPr wrap="square" lIns="0" tIns="0" rIns="0" bIns="0" rtlCol="0"/>
          <a:lstStyle/>
          <a:p>
            <a:endParaRPr dirty="0"/>
          </a:p>
        </p:txBody>
      </p:sp>
      <p:sp>
        <p:nvSpPr>
          <p:cNvPr id="7" name="object 7"/>
          <p:cNvSpPr/>
          <p:nvPr/>
        </p:nvSpPr>
        <p:spPr>
          <a:xfrm>
            <a:off x="3639915" y="1515435"/>
            <a:ext cx="193675" cy="1309370"/>
          </a:xfrm>
          <a:custGeom>
            <a:avLst/>
            <a:gdLst/>
            <a:ahLst/>
            <a:cxnLst/>
            <a:rect l="l" t="t" r="r" b="b"/>
            <a:pathLst>
              <a:path w="193675" h="1309370">
                <a:moveTo>
                  <a:pt x="13347" y="0"/>
                </a:moveTo>
                <a:lnTo>
                  <a:pt x="10957" y="45956"/>
                </a:lnTo>
                <a:lnTo>
                  <a:pt x="9894" y="120428"/>
                </a:lnTo>
                <a:lnTo>
                  <a:pt x="9318" y="168382"/>
                </a:lnTo>
                <a:lnTo>
                  <a:pt x="8721" y="222390"/>
                </a:lnTo>
                <a:lnTo>
                  <a:pt x="8106" y="281629"/>
                </a:lnTo>
                <a:lnTo>
                  <a:pt x="7373" y="356722"/>
                </a:lnTo>
                <a:lnTo>
                  <a:pt x="6210" y="482545"/>
                </a:lnTo>
                <a:lnTo>
                  <a:pt x="4865" y="638640"/>
                </a:lnTo>
                <a:lnTo>
                  <a:pt x="3756" y="773949"/>
                </a:lnTo>
                <a:lnTo>
                  <a:pt x="2152" y="981441"/>
                </a:lnTo>
                <a:lnTo>
                  <a:pt x="905" y="1154855"/>
                </a:lnTo>
                <a:lnTo>
                  <a:pt x="341" y="1240600"/>
                </a:lnTo>
                <a:lnTo>
                  <a:pt x="0" y="1308023"/>
                </a:lnTo>
                <a:lnTo>
                  <a:pt x="48309" y="1308826"/>
                </a:lnTo>
                <a:lnTo>
                  <a:pt x="145000" y="1306664"/>
                </a:lnTo>
                <a:lnTo>
                  <a:pt x="193394" y="1306664"/>
                </a:lnTo>
                <a:lnTo>
                  <a:pt x="192913" y="1185389"/>
                </a:lnTo>
                <a:lnTo>
                  <a:pt x="192362" y="1079269"/>
                </a:lnTo>
                <a:lnTo>
                  <a:pt x="191658" y="959660"/>
                </a:lnTo>
                <a:lnTo>
                  <a:pt x="190827" y="832202"/>
                </a:lnTo>
                <a:lnTo>
                  <a:pt x="189895" y="702537"/>
                </a:lnTo>
                <a:lnTo>
                  <a:pt x="188890" y="576308"/>
                </a:lnTo>
                <a:lnTo>
                  <a:pt x="188368" y="516244"/>
                </a:lnTo>
                <a:lnTo>
                  <a:pt x="187837" y="459155"/>
                </a:lnTo>
                <a:lnTo>
                  <a:pt x="187301" y="405746"/>
                </a:lnTo>
                <a:lnTo>
                  <a:pt x="186763" y="356722"/>
                </a:lnTo>
                <a:lnTo>
                  <a:pt x="186227" y="312788"/>
                </a:lnTo>
                <a:lnTo>
                  <a:pt x="185695" y="274649"/>
                </a:lnTo>
                <a:lnTo>
                  <a:pt x="184658" y="218579"/>
                </a:lnTo>
                <a:lnTo>
                  <a:pt x="165374" y="147178"/>
                </a:lnTo>
                <a:lnTo>
                  <a:pt x="142635" y="103919"/>
                </a:lnTo>
                <a:lnTo>
                  <a:pt x="107607" y="56172"/>
                </a:lnTo>
                <a:lnTo>
                  <a:pt x="72694" y="22947"/>
                </a:lnTo>
                <a:lnTo>
                  <a:pt x="23785" y="384"/>
                </a:lnTo>
                <a:lnTo>
                  <a:pt x="13347" y="0"/>
                </a:lnTo>
                <a:close/>
              </a:path>
              <a:path w="193675" h="1309370">
                <a:moveTo>
                  <a:pt x="193394" y="1306664"/>
                </a:moveTo>
                <a:lnTo>
                  <a:pt x="145000" y="1306664"/>
                </a:lnTo>
                <a:lnTo>
                  <a:pt x="193395" y="1306931"/>
                </a:lnTo>
                <a:lnTo>
                  <a:pt x="193394" y="1306664"/>
                </a:lnTo>
                <a:close/>
              </a:path>
            </a:pathLst>
          </a:custGeom>
          <a:solidFill>
            <a:srgbClr val="FEC600"/>
          </a:solidFill>
        </p:spPr>
        <p:txBody>
          <a:bodyPr wrap="square" lIns="0" tIns="0" rIns="0" bIns="0" rtlCol="0"/>
          <a:lstStyle/>
          <a:p>
            <a:endParaRPr dirty="0"/>
          </a:p>
        </p:txBody>
      </p:sp>
      <p:sp>
        <p:nvSpPr>
          <p:cNvPr id="8" name="object 8"/>
          <p:cNvSpPr/>
          <p:nvPr/>
        </p:nvSpPr>
        <p:spPr>
          <a:xfrm>
            <a:off x="5535743" y="3799509"/>
            <a:ext cx="40640" cy="53340"/>
          </a:xfrm>
          <a:custGeom>
            <a:avLst/>
            <a:gdLst/>
            <a:ahLst/>
            <a:cxnLst/>
            <a:rect l="l" t="t" r="r" b="b"/>
            <a:pathLst>
              <a:path w="40639" h="53339">
                <a:moveTo>
                  <a:pt x="25120" y="9004"/>
                </a:moveTo>
                <a:lnTo>
                  <a:pt x="14973" y="9004"/>
                </a:lnTo>
                <a:lnTo>
                  <a:pt x="14973" y="53136"/>
                </a:lnTo>
                <a:lnTo>
                  <a:pt x="25120" y="53136"/>
                </a:lnTo>
                <a:lnTo>
                  <a:pt x="25120" y="9004"/>
                </a:lnTo>
                <a:close/>
              </a:path>
              <a:path w="40639" h="53339">
                <a:moveTo>
                  <a:pt x="40043" y="0"/>
                </a:moveTo>
                <a:lnTo>
                  <a:pt x="0" y="0"/>
                </a:lnTo>
                <a:lnTo>
                  <a:pt x="0" y="9004"/>
                </a:lnTo>
                <a:lnTo>
                  <a:pt x="40043" y="9004"/>
                </a:lnTo>
                <a:lnTo>
                  <a:pt x="40043" y="0"/>
                </a:lnTo>
                <a:close/>
              </a:path>
            </a:pathLst>
          </a:custGeom>
          <a:solidFill>
            <a:srgbClr val="FEC600"/>
          </a:solidFill>
        </p:spPr>
        <p:txBody>
          <a:bodyPr wrap="square" lIns="0" tIns="0" rIns="0" bIns="0" rtlCol="0"/>
          <a:lstStyle/>
          <a:p>
            <a:endParaRPr dirty="0"/>
          </a:p>
        </p:txBody>
      </p:sp>
      <p:sp>
        <p:nvSpPr>
          <p:cNvPr id="9" name="object 9"/>
          <p:cNvSpPr/>
          <p:nvPr/>
        </p:nvSpPr>
        <p:spPr>
          <a:xfrm>
            <a:off x="5583758" y="3799509"/>
            <a:ext cx="48895" cy="53340"/>
          </a:xfrm>
          <a:custGeom>
            <a:avLst/>
            <a:gdLst/>
            <a:ahLst/>
            <a:cxnLst/>
            <a:rect l="l" t="t" r="r" b="b"/>
            <a:pathLst>
              <a:path w="48895" h="53339">
                <a:moveTo>
                  <a:pt x="15227" y="0"/>
                </a:moveTo>
                <a:lnTo>
                  <a:pt x="0" y="0"/>
                </a:lnTo>
                <a:lnTo>
                  <a:pt x="0" y="53136"/>
                </a:lnTo>
                <a:lnTo>
                  <a:pt x="9474" y="53136"/>
                </a:lnTo>
                <a:lnTo>
                  <a:pt x="9474" y="11277"/>
                </a:lnTo>
                <a:lnTo>
                  <a:pt x="18074" y="11277"/>
                </a:lnTo>
                <a:lnTo>
                  <a:pt x="15227" y="0"/>
                </a:lnTo>
                <a:close/>
              </a:path>
              <a:path w="48895" h="53339">
                <a:moveTo>
                  <a:pt x="18074" y="11277"/>
                </a:moveTo>
                <a:lnTo>
                  <a:pt x="9474" y="11277"/>
                </a:lnTo>
                <a:lnTo>
                  <a:pt x="19431" y="53136"/>
                </a:lnTo>
                <a:lnTo>
                  <a:pt x="29222" y="53136"/>
                </a:lnTo>
                <a:lnTo>
                  <a:pt x="33280" y="36271"/>
                </a:lnTo>
                <a:lnTo>
                  <a:pt x="24384" y="36271"/>
                </a:lnTo>
                <a:lnTo>
                  <a:pt x="18074" y="11277"/>
                </a:lnTo>
                <a:close/>
              </a:path>
              <a:path w="48895" h="53339">
                <a:moveTo>
                  <a:pt x="48768" y="11277"/>
                </a:moveTo>
                <a:lnTo>
                  <a:pt x="39293" y="11277"/>
                </a:lnTo>
                <a:lnTo>
                  <a:pt x="39293" y="53136"/>
                </a:lnTo>
                <a:lnTo>
                  <a:pt x="48768" y="53136"/>
                </a:lnTo>
                <a:lnTo>
                  <a:pt x="48768" y="11277"/>
                </a:lnTo>
                <a:close/>
              </a:path>
              <a:path w="48895" h="53339">
                <a:moveTo>
                  <a:pt x="48768" y="0"/>
                </a:moveTo>
                <a:lnTo>
                  <a:pt x="33464" y="0"/>
                </a:lnTo>
                <a:lnTo>
                  <a:pt x="24384" y="36271"/>
                </a:lnTo>
                <a:lnTo>
                  <a:pt x="33280" y="36271"/>
                </a:lnTo>
                <a:lnTo>
                  <a:pt x="39293" y="11277"/>
                </a:lnTo>
                <a:lnTo>
                  <a:pt x="48768" y="11277"/>
                </a:lnTo>
                <a:lnTo>
                  <a:pt x="48768" y="0"/>
                </a:lnTo>
                <a:close/>
              </a:path>
            </a:pathLst>
          </a:custGeom>
          <a:solidFill>
            <a:srgbClr val="FEC600"/>
          </a:solidFill>
        </p:spPr>
        <p:txBody>
          <a:bodyPr wrap="square" lIns="0" tIns="0" rIns="0" bIns="0" rtlCol="0"/>
          <a:lstStyle/>
          <a:p>
            <a:endParaRPr dirty="0"/>
          </a:p>
        </p:txBody>
      </p:sp>
      <p:sp>
        <p:nvSpPr>
          <p:cNvPr id="10" name="object 10"/>
          <p:cNvSpPr/>
          <p:nvPr/>
        </p:nvSpPr>
        <p:spPr>
          <a:xfrm>
            <a:off x="3757923" y="3245523"/>
            <a:ext cx="271780" cy="607695"/>
          </a:xfrm>
          <a:custGeom>
            <a:avLst/>
            <a:gdLst/>
            <a:ahLst/>
            <a:cxnLst/>
            <a:rect l="l" t="t" r="r" b="b"/>
            <a:pathLst>
              <a:path w="271779" h="607695">
                <a:moveTo>
                  <a:pt x="271411" y="0"/>
                </a:moveTo>
                <a:lnTo>
                  <a:pt x="0" y="0"/>
                </a:lnTo>
                <a:lnTo>
                  <a:pt x="0" y="607123"/>
                </a:lnTo>
                <a:lnTo>
                  <a:pt x="271411" y="607123"/>
                </a:lnTo>
                <a:lnTo>
                  <a:pt x="271411" y="0"/>
                </a:lnTo>
                <a:close/>
              </a:path>
            </a:pathLst>
          </a:custGeom>
          <a:solidFill>
            <a:srgbClr val="FEC600"/>
          </a:solidFill>
        </p:spPr>
        <p:txBody>
          <a:bodyPr wrap="square" lIns="0" tIns="0" rIns="0" bIns="0" rtlCol="0"/>
          <a:lstStyle/>
          <a:p>
            <a:endParaRPr dirty="0"/>
          </a:p>
        </p:txBody>
      </p:sp>
      <p:sp>
        <p:nvSpPr>
          <p:cNvPr id="11" name="object 11"/>
          <p:cNvSpPr/>
          <p:nvPr/>
        </p:nvSpPr>
        <p:spPr>
          <a:xfrm>
            <a:off x="3511480" y="3065767"/>
            <a:ext cx="764540" cy="180340"/>
          </a:xfrm>
          <a:custGeom>
            <a:avLst/>
            <a:gdLst/>
            <a:ahLst/>
            <a:cxnLst/>
            <a:rect l="l" t="t" r="r" b="b"/>
            <a:pathLst>
              <a:path w="764539" h="180339">
                <a:moveTo>
                  <a:pt x="764273" y="0"/>
                </a:moveTo>
                <a:lnTo>
                  <a:pt x="0" y="0"/>
                </a:lnTo>
                <a:lnTo>
                  <a:pt x="0" y="179755"/>
                </a:lnTo>
                <a:lnTo>
                  <a:pt x="764273" y="179755"/>
                </a:lnTo>
                <a:lnTo>
                  <a:pt x="764273" y="0"/>
                </a:lnTo>
                <a:close/>
              </a:path>
            </a:pathLst>
          </a:custGeom>
          <a:solidFill>
            <a:srgbClr val="FEC600"/>
          </a:solidFill>
        </p:spPr>
        <p:txBody>
          <a:bodyPr wrap="square" lIns="0" tIns="0" rIns="0" bIns="0" rtlCol="0"/>
          <a:lstStyle/>
          <a:p>
            <a:endParaRPr dirty="0"/>
          </a:p>
        </p:txBody>
      </p:sp>
      <p:sp>
        <p:nvSpPr>
          <p:cNvPr id="12" name="object 12"/>
          <p:cNvSpPr/>
          <p:nvPr/>
        </p:nvSpPr>
        <p:spPr>
          <a:xfrm>
            <a:off x="4133465" y="3065759"/>
            <a:ext cx="579120" cy="800100"/>
          </a:xfrm>
          <a:custGeom>
            <a:avLst/>
            <a:gdLst/>
            <a:ahLst/>
            <a:cxnLst/>
            <a:rect l="l" t="t" r="r" b="b"/>
            <a:pathLst>
              <a:path w="579120" h="800100">
                <a:moveTo>
                  <a:pt x="0" y="560692"/>
                </a:moveTo>
                <a:lnTo>
                  <a:pt x="23787" y="765429"/>
                </a:lnTo>
                <a:lnTo>
                  <a:pt x="69784" y="776304"/>
                </a:lnTo>
                <a:lnTo>
                  <a:pt x="113172" y="784810"/>
                </a:lnTo>
                <a:lnTo>
                  <a:pt x="162483" y="791616"/>
                </a:lnTo>
                <a:lnTo>
                  <a:pt x="212832" y="797086"/>
                </a:lnTo>
                <a:lnTo>
                  <a:pt x="250871" y="799506"/>
                </a:lnTo>
                <a:lnTo>
                  <a:pt x="274980" y="799947"/>
                </a:lnTo>
                <a:lnTo>
                  <a:pt x="304518" y="799240"/>
                </a:lnTo>
                <a:lnTo>
                  <a:pt x="362252" y="793587"/>
                </a:lnTo>
                <a:lnTo>
                  <a:pt x="419064" y="781276"/>
                </a:lnTo>
                <a:lnTo>
                  <a:pt x="480079" y="756272"/>
                </a:lnTo>
                <a:lnTo>
                  <a:pt x="541384" y="715681"/>
                </a:lnTo>
                <a:lnTo>
                  <a:pt x="574408" y="648124"/>
                </a:lnTo>
                <a:lnTo>
                  <a:pt x="578535" y="603542"/>
                </a:lnTo>
                <a:lnTo>
                  <a:pt x="179755" y="603542"/>
                </a:lnTo>
                <a:lnTo>
                  <a:pt x="165503" y="603283"/>
                </a:lnTo>
                <a:lnTo>
                  <a:pt x="120332" y="597173"/>
                </a:lnTo>
                <a:lnTo>
                  <a:pt x="76995" y="586239"/>
                </a:lnTo>
                <a:lnTo>
                  <a:pt x="46418" y="576745"/>
                </a:lnTo>
                <a:lnTo>
                  <a:pt x="0" y="560692"/>
                </a:lnTo>
                <a:close/>
              </a:path>
              <a:path w="579120" h="800100">
                <a:moveTo>
                  <a:pt x="578535" y="0"/>
                </a:moveTo>
                <a:lnTo>
                  <a:pt x="305930" y="0"/>
                </a:lnTo>
                <a:lnTo>
                  <a:pt x="305930" y="479704"/>
                </a:lnTo>
                <a:lnTo>
                  <a:pt x="305443" y="495655"/>
                </a:lnTo>
                <a:lnTo>
                  <a:pt x="298208" y="534504"/>
                </a:lnTo>
                <a:lnTo>
                  <a:pt x="273773" y="572554"/>
                </a:lnTo>
                <a:lnTo>
                  <a:pt x="233908" y="596404"/>
                </a:lnTo>
                <a:lnTo>
                  <a:pt x="194750" y="603098"/>
                </a:lnTo>
                <a:lnTo>
                  <a:pt x="179755" y="603542"/>
                </a:lnTo>
                <a:lnTo>
                  <a:pt x="578535" y="603542"/>
                </a:lnTo>
                <a:lnTo>
                  <a:pt x="578535" y="0"/>
                </a:lnTo>
                <a:close/>
              </a:path>
            </a:pathLst>
          </a:custGeom>
          <a:solidFill>
            <a:srgbClr val="FEC600"/>
          </a:solidFill>
        </p:spPr>
        <p:txBody>
          <a:bodyPr wrap="square" lIns="0" tIns="0" rIns="0" bIns="0" rtlCol="0"/>
          <a:lstStyle/>
          <a:p>
            <a:endParaRPr dirty="0"/>
          </a:p>
        </p:txBody>
      </p:sp>
      <p:sp>
        <p:nvSpPr>
          <p:cNvPr id="13" name="object 13"/>
          <p:cNvSpPr/>
          <p:nvPr/>
        </p:nvSpPr>
        <p:spPr>
          <a:xfrm>
            <a:off x="4820930" y="3058635"/>
            <a:ext cx="714375" cy="807085"/>
          </a:xfrm>
          <a:custGeom>
            <a:avLst/>
            <a:gdLst/>
            <a:ahLst/>
            <a:cxnLst/>
            <a:rect l="l" t="t" r="r" b="b"/>
            <a:pathLst>
              <a:path w="714375" h="807085">
                <a:moveTo>
                  <a:pt x="480936" y="0"/>
                </a:moveTo>
                <a:lnTo>
                  <a:pt x="421824" y="1336"/>
                </a:lnTo>
                <a:lnTo>
                  <a:pt x="369481" y="5345"/>
                </a:lnTo>
                <a:lnTo>
                  <a:pt x="323909" y="12028"/>
                </a:lnTo>
                <a:lnTo>
                  <a:pt x="285114" y="21386"/>
                </a:lnTo>
                <a:lnTo>
                  <a:pt x="214714" y="49909"/>
                </a:lnTo>
                <a:lnTo>
                  <a:pt x="179857" y="69523"/>
                </a:lnTo>
                <a:lnTo>
                  <a:pt x="145237" y="92710"/>
                </a:lnTo>
                <a:lnTo>
                  <a:pt x="112659" y="119342"/>
                </a:lnTo>
                <a:lnTo>
                  <a:pt x="83942" y="149313"/>
                </a:lnTo>
                <a:lnTo>
                  <a:pt x="59085" y="182628"/>
                </a:lnTo>
                <a:lnTo>
                  <a:pt x="38087" y="219290"/>
                </a:lnTo>
                <a:lnTo>
                  <a:pt x="21431" y="259224"/>
                </a:lnTo>
                <a:lnTo>
                  <a:pt x="9528" y="302348"/>
                </a:lnTo>
                <a:lnTo>
                  <a:pt x="2382" y="348664"/>
                </a:lnTo>
                <a:lnTo>
                  <a:pt x="0" y="398170"/>
                </a:lnTo>
                <a:lnTo>
                  <a:pt x="2458" y="448364"/>
                </a:lnTo>
                <a:lnTo>
                  <a:pt x="9829" y="495504"/>
                </a:lnTo>
                <a:lnTo>
                  <a:pt x="22106" y="539589"/>
                </a:lnTo>
                <a:lnTo>
                  <a:pt x="39281" y="580618"/>
                </a:lnTo>
                <a:lnTo>
                  <a:pt x="60895" y="618488"/>
                </a:lnTo>
                <a:lnTo>
                  <a:pt x="86456" y="653005"/>
                </a:lnTo>
                <a:lnTo>
                  <a:pt x="115963" y="684174"/>
                </a:lnTo>
                <a:lnTo>
                  <a:pt x="149415" y="712000"/>
                </a:lnTo>
                <a:lnTo>
                  <a:pt x="186158" y="736204"/>
                </a:lnTo>
                <a:lnTo>
                  <a:pt x="225593" y="756558"/>
                </a:lnTo>
                <a:lnTo>
                  <a:pt x="267708" y="773054"/>
                </a:lnTo>
                <a:lnTo>
                  <a:pt x="312496" y="785685"/>
                </a:lnTo>
                <a:lnTo>
                  <a:pt x="358961" y="795044"/>
                </a:lnTo>
                <a:lnTo>
                  <a:pt x="406095" y="801727"/>
                </a:lnTo>
                <a:lnTo>
                  <a:pt x="453896" y="805736"/>
                </a:lnTo>
                <a:lnTo>
                  <a:pt x="502361" y="807072"/>
                </a:lnTo>
                <a:lnTo>
                  <a:pt x="527026" y="806760"/>
                </a:lnTo>
                <a:lnTo>
                  <a:pt x="577927" y="804264"/>
                </a:lnTo>
                <a:lnTo>
                  <a:pt x="629554" y="799463"/>
                </a:lnTo>
                <a:lnTo>
                  <a:pt x="673896" y="793640"/>
                </a:lnTo>
                <a:lnTo>
                  <a:pt x="711212" y="620191"/>
                </a:lnTo>
                <a:lnTo>
                  <a:pt x="480936" y="620191"/>
                </a:lnTo>
                <a:lnTo>
                  <a:pt x="435707" y="616185"/>
                </a:lnTo>
                <a:lnTo>
                  <a:pt x="395231" y="604165"/>
                </a:lnTo>
                <a:lnTo>
                  <a:pt x="359512" y="584128"/>
                </a:lnTo>
                <a:lnTo>
                  <a:pt x="328548" y="556069"/>
                </a:lnTo>
                <a:lnTo>
                  <a:pt x="303557" y="522254"/>
                </a:lnTo>
                <a:lnTo>
                  <a:pt x="285710" y="484860"/>
                </a:lnTo>
                <a:lnTo>
                  <a:pt x="275004" y="443894"/>
                </a:lnTo>
                <a:lnTo>
                  <a:pt x="271437" y="399364"/>
                </a:lnTo>
                <a:lnTo>
                  <a:pt x="272329" y="378181"/>
                </a:lnTo>
                <a:lnTo>
                  <a:pt x="279463" y="336934"/>
                </a:lnTo>
                <a:lnTo>
                  <a:pt x="293662" y="297530"/>
                </a:lnTo>
                <a:lnTo>
                  <a:pt x="314502" y="262225"/>
                </a:lnTo>
                <a:lnTo>
                  <a:pt x="341807" y="231642"/>
                </a:lnTo>
                <a:lnTo>
                  <a:pt x="375143" y="207605"/>
                </a:lnTo>
                <a:lnTo>
                  <a:pt x="414204" y="190625"/>
                </a:lnTo>
                <a:lnTo>
                  <a:pt x="457652" y="182023"/>
                </a:lnTo>
                <a:lnTo>
                  <a:pt x="480936" y="180949"/>
                </a:lnTo>
                <a:lnTo>
                  <a:pt x="711087" y="180949"/>
                </a:lnTo>
                <a:lnTo>
                  <a:pt x="692835" y="11887"/>
                </a:lnTo>
                <a:lnTo>
                  <a:pt x="634946" y="6691"/>
                </a:lnTo>
                <a:lnTo>
                  <a:pt x="580337" y="2976"/>
                </a:lnTo>
                <a:lnTo>
                  <a:pt x="529002" y="744"/>
                </a:lnTo>
                <a:lnTo>
                  <a:pt x="480936" y="0"/>
                </a:lnTo>
                <a:close/>
              </a:path>
              <a:path w="714375" h="807085">
                <a:moveTo>
                  <a:pt x="714298" y="591604"/>
                </a:moveTo>
                <a:lnTo>
                  <a:pt x="651171" y="604428"/>
                </a:lnTo>
                <a:lnTo>
                  <a:pt x="597585" y="613321"/>
                </a:lnTo>
                <a:lnTo>
                  <a:pt x="524791" y="618884"/>
                </a:lnTo>
                <a:lnTo>
                  <a:pt x="480936" y="620191"/>
                </a:lnTo>
                <a:lnTo>
                  <a:pt x="711212" y="620191"/>
                </a:lnTo>
                <a:lnTo>
                  <a:pt x="714298" y="591604"/>
                </a:lnTo>
                <a:close/>
              </a:path>
              <a:path w="714375" h="807085">
                <a:moveTo>
                  <a:pt x="711087" y="180949"/>
                </a:moveTo>
                <a:lnTo>
                  <a:pt x="480936" y="180949"/>
                </a:lnTo>
                <a:lnTo>
                  <a:pt x="495375" y="181097"/>
                </a:lnTo>
                <a:lnTo>
                  <a:pt x="510105" y="181540"/>
                </a:lnTo>
                <a:lnTo>
                  <a:pt x="525134" y="182278"/>
                </a:lnTo>
                <a:lnTo>
                  <a:pt x="540473" y="183311"/>
                </a:lnTo>
                <a:lnTo>
                  <a:pt x="597585" y="188074"/>
                </a:lnTo>
                <a:lnTo>
                  <a:pt x="714298" y="210693"/>
                </a:lnTo>
                <a:lnTo>
                  <a:pt x="711087" y="180949"/>
                </a:lnTo>
                <a:close/>
              </a:path>
            </a:pathLst>
          </a:custGeom>
          <a:solidFill>
            <a:srgbClr val="FEC600"/>
          </a:solidFill>
        </p:spPr>
        <p:txBody>
          <a:bodyPr wrap="square" lIns="0" tIns="0" rIns="0" bIns="0" rtlCol="0"/>
          <a:lstStyle/>
          <a:p>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2E5603-F563-4E5F-B48F-A989CC25F2D3}"/>
              </a:ext>
            </a:extLst>
          </p:cNvPr>
          <p:cNvSpPr>
            <a:spLocks noGrp="1"/>
          </p:cNvSpPr>
          <p:nvPr>
            <p:ph type="body" idx="1"/>
          </p:nvPr>
        </p:nvSpPr>
        <p:spPr>
          <a:xfrm>
            <a:off x="457200" y="1577340"/>
            <a:ext cx="8229600" cy="2354491"/>
          </a:xfrm>
        </p:spPr>
        <p:txBody>
          <a:bodyPr/>
          <a:lstStyle/>
          <a:p>
            <a:pPr marR="0" algn="l">
              <a:spcAft>
                <a:spcPts val="0"/>
              </a:spcAft>
            </a:pPr>
            <a:r>
              <a:rPr lang="en-US" sz="2800" b="1" spc="-10" dirty="0">
                <a:solidFill>
                  <a:srgbClr val="000000"/>
                </a:solidFill>
                <a:latin typeface="Calibri" panose="02020603050405020304" pitchFamily="2"/>
              </a:rPr>
              <a:t>By Others/Other Students:</a:t>
            </a:r>
          </a:p>
          <a:p>
            <a:pPr marR="0" algn="l">
              <a:spcBef>
                <a:spcPts val="600"/>
              </a:spcBef>
              <a:spcAft>
                <a:spcPts val="0"/>
              </a:spcAft>
            </a:pPr>
            <a:r>
              <a:rPr lang="en-US" sz="2000" spc="-10" dirty="0">
                <a:solidFill>
                  <a:srgbClr val="000000"/>
                </a:solidFill>
                <a:latin typeface="Calibri" panose="02020603050405020304" pitchFamily="2"/>
              </a:rPr>
              <a:t>Sexual harassment of a student, including harassment committed by another student, includes unwelcome sexual advances; requests for sexual favors; or sexually motivated physical, verbal, or nonverbal conduct when the conduct is so severe, persistent, or pervasive that it limits or denies a student’s ability to participate in or benefit from the College District’s educational program or activities.</a:t>
            </a:r>
            <a:endParaRPr lang="en-US" sz="2800" spc="-10" dirty="0">
              <a:solidFill>
                <a:srgbClr val="000000"/>
              </a:solidFill>
              <a:latin typeface="Calibri" panose="02020603050405020304" pitchFamily="2"/>
            </a:endParaRPr>
          </a:p>
        </p:txBody>
      </p:sp>
      <p:sp>
        <p:nvSpPr>
          <p:cNvPr id="4" name="Title 1">
            <a:extLst>
              <a:ext uri="{FF2B5EF4-FFF2-40B4-BE49-F238E27FC236}">
                <a16:creationId xmlns:a16="http://schemas.microsoft.com/office/drawing/2014/main" id="{C6BBFB60-F7BD-4626-AEF7-CCAD05C2A173}"/>
              </a:ext>
            </a:extLst>
          </p:cNvPr>
          <p:cNvSpPr txBox="1">
            <a:spLocks/>
          </p:cNvSpPr>
          <p:nvPr/>
        </p:nvSpPr>
        <p:spPr>
          <a:xfrm>
            <a:off x="228600" y="179955"/>
            <a:ext cx="8686800" cy="1168539"/>
          </a:xfrm>
          <a:prstGeom prst="rect">
            <a:avLst/>
          </a:prstGeom>
          <a:solidFill>
            <a:schemeClr val="tx1"/>
          </a:solidFill>
        </p:spPr>
        <p:txBody>
          <a:bodyPr wrap="square" lIns="0" tIns="0" rIns="0" bIns="0">
            <a:normAutofit/>
          </a:bodyPr>
          <a:lstStyle>
            <a:lvl1pPr>
              <a:defRPr>
                <a:latin typeface="+mj-lt"/>
                <a:ea typeface="+mj-ea"/>
                <a:cs typeface="+mj-cs"/>
              </a:defRPr>
            </a:lvl1pPr>
          </a:lstStyle>
          <a:p>
            <a:pPr algn="ctr"/>
            <a:br>
              <a:rPr lang="en-US" b="1" kern="0" dirty="0">
                <a:solidFill>
                  <a:srgbClr val="FFC000"/>
                </a:solidFill>
                <a:latin typeface="+mn-lt"/>
              </a:rPr>
            </a:br>
            <a:r>
              <a:rPr lang="en-US" sz="3200" b="1" kern="0" dirty="0">
                <a:solidFill>
                  <a:srgbClr val="FFC000"/>
                </a:solidFill>
                <a:latin typeface="+mn-lt"/>
              </a:rPr>
              <a:t>Sexual Harassment/Student</a:t>
            </a:r>
          </a:p>
        </p:txBody>
      </p:sp>
      <p:sp>
        <p:nvSpPr>
          <p:cNvPr id="5" name="Slide Number Placeholder 3">
            <a:extLst>
              <a:ext uri="{FF2B5EF4-FFF2-40B4-BE49-F238E27FC236}">
                <a16:creationId xmlns:a16="http://schemas.microsoft.com/office/drawing/2014/main" id="{3B223B39-8F14-4DF5-9059-BD0B54E1114A}"/>
              </a:ext>
            </a:extLst>
          </p:cNvPr>
          <p:cNvSpPr>
            <a:spLocks noGrp="1"/>
          </p:cNvSpPr>
          <p:nvPr>
            <p:ph type="sldNum" sz="quarter" idx="7"/>
          </p:nvPr>
        </p:nvSpPr>
        <p:spPr>
          <a:xfrm>
            <a:off x="6583680" y="6377940"/>
            <a:ext cx="2103120" cy="276999"/>
          </a:xfrm>
        </p:spPr>
        <p:txBody>
          <a:bodyPr/>
          <a:lstStyle/>
          <a:p>
            <a:fld id="{9E8F3BBE-8603-4F36-8819-F90F428AB6EE}" type="slidenum">
              <a:rPr lang="en-US" smtClean="0">
                <a:solidFill>
                  <a:schemeClr val="bg1"/>
                </a:solidFill>
              </a:rPr>
              <a:t>10</a:t>
            </a:fld>
            <a:endParaRPr lang="en-US" dirty="0">
              <a:solidFill>
                <a:schemeClr val="bg1"/>
              </a:solidFill>
            </a:endParaRPr>
          </a:p>
        </p:txBody>
      </p:sp>
    </p:spTree>
    <p:extLst>
      <p:ext uri="{BB962C8B-B14F-4D97-AF65-F5344CB8AC3E}">
        <p14:creationId xmlns:p14="http://schemas.microsoft.com/office/powerpoint/2010/main" val="3150372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2E5603-F563-4E5F-B48F-A989CC25F2D3}"/>
              </a:ext>
            </a:extLst>
          </p:cNvPr>
          <p:cNvSpPr>
            <a:spLocks noGrp="1"/>
          </p:cNvSpPr>
          <p:nvPr>
            <p:ph type="body" idx="1"/>
          </p:nvPr>
        </p:nvSpPr>
        <p:spPr>
          <a:xfrm>
            <a:off x="457200" y="1577340"/>
            <a:ext cx="8229600" cy="3231654"/>
          </a:xfrm>
        </p:spPr>
        <p:txBody>
          <a:bodyPr/>
          <a:lstStyle/>
          <a:p>
            <a:pPr marR="0" algn="l">
              <a:spcBef>
                <a:spcPts val="600"/>
              </a:spcBef>
              <a:spcAft>
                <a:spcPts val="0"/>
              </a:spcAft>
            </a:pPr>
            <a:r>
              <a:rPr lang="en-US" sz="2000" spc="-10" dirty="0">
                <a:solidFill>
                  <a:srgbClr val="000000"/>
                </a:solidFill>
                <a:latin typeface="Calibri" panose="02020603050405020304" pitchFamily="2"/>
              </a:rPr>
              <a:t>Sexual harassment is a form of sex discrimination defined as unwelcome sexual advances; requests for sexual favors; sexually motivated physical, verbal, or nonverbal conduct; or other conduct or communication of a sexual nature when:</a:t>
            </a:r>
          </a:p>
          <a:p>
            <a:pPr marR="0" algn="l">
              <a:spcBef>
                <a:spcPts val="600"/>
              </a:spcBef>
              <a:spcAft>
                <a:spcPts val="0"/>
              </a:spcAft>
              <a:tabLst>
                <a:tab pos="341313" algn="l"/>
              </a:tabLst>
            </a:pPr>
            <a:r>
              <a:rPr lang="en-US" sz="2000" spc="-10" dirty="0">
                <a:solidFill>
                  <a:srgbClr val="000000"/>
                </a:solidFill>
                <a:latin typeface="Calibri" panose="02020603050405020304" pitchFamily="2"/>
              </a:rPr>
              <a:t>1.	Submission to the conduct is either explicitly or implicitly a condition of an employee’s employment, or when submission to or rejection of the conduct is the basis for an employment action affecting the employee; or</a:t>
            </a:r>
          </a:p>
          <a:p>
            <a:pPr marR="0" algn="l">
              <a:spcBef>
                <a:spcPts val="600"/>
              </a:spcBef>
              <a:spcAft>
                <a:spcPts val="0"/>
              </a:spcAft>
              <a:tabLst>
                <a:tab pos="341313" algn="l"/>
              </a:tabLst>
            </a:pPr>
            <a:r>
              <a:rPr lang="en-US" sz="2000" spc="-10" dirty="0">
                <a:solidFill>
                  <a:srgbClr val="000000"/>
                </a:solidFill>
                <a:latin typeface="Calibri" panose="02020603050405020304" pitchFamily="2"/>
              </a:rPr>
              <a:t>2.	The conduct is so severe, persistent, or pervasive that it has the purpose or effect of unreasonably interfering with the employee’s work performance or creates an intimidating, threatening, hostile, or offensive work environment.</a:t>
            </a:r>
          </a:p>
        </p:txBody>
      </p:sp>
      <p:sp>
        <p:nvSpPr>
          <p:cNvPr id="4" name="Title 1">
            <a:extLst>
              <a:ext uri="{FF2B5EF4-FFF2-40B4-BE49-F238E27FC236}">
                <a16:creationId xmlns:a16="http://schemas.microsoft.com/office/drawing/2014/main" id="{C6BBFB60-F7BD-4626-AEF7-CCAD05C2A173}"/>
              </a:ext>
            </a:extLst>
          </p:cNvPr>
          <p:cNvSpPr txBox="1">
            <a:spLocks/>
          </p:cNvSpPr>
          <p:nvPr/>
        </p:nvSpPr>
        <p:spPr>
          <a:xfrm>
            <a:off x="228600" y="179955"/>
            <a:ext cx="8686800" cy="1168539"/>
          </a:xfrm>
          <a:prstGeom prst="rect">
            <a:avLst/>
          </a:prstGeom>
          <a:solidFill>
            <a:schemeClr val="tx1"/>
          </a:solidFill>
        </p:spPr>
        <p:txBody>
          <a:bodyPr wrap="square" lIns="0" tIns="0" rIns="0" bIns="0">
            <a:normAutofit/>
          </a:bodyPr>
          <a:lstStyle>
            <a:lvl1pPr>
              <a:defRPr>
                <a:latin typeface="+mj-lt"/>
                <a:ea typeface="+mj-ea"/>
                <a:cs typeface="+mj-cs"/>
              </a:defRPr>
            </a:lvl1pPr>
          </a:lstStyle>
          <a:p>
            <a:pPr algn="ctr"/>
            <a:br>
              <a:rPr lang="en-US" b="1" kern="0" dirty="0">
                <a:solidFill>
                  <a:srgbClr val="FFC000"/>
                </a:solidFill>
                <a:latin typeface="+mn-lt"/>
              </a:rPr>
            </a:br>
            <a:r>
              <a:rPr lang="en-US" sz="3200" b="1" kern="0" dirty="0">
                <a:solidFill>
                  <a:srgbClr val="FFC000"/>
                </a:solidFill>
                <a:latin typeface="+mn-lt"/>
              </a:rPr>
              <a:t>Sexual Harassment/Employee</a:t>
            </a:r>
          </a:p>
        </p:txBody>
      </p:sp>
      <p:sp>
        <p:nvSpPr>
          <p:cNvPr id="5" name="Slide Number Placeholder 3">
            <a:extLst>
              <a:ext uri="{FF2B5EF4-FFF2-40B4-BE49-F238E27FC236}">
                <a16:creationId xmlns:a16="http://schemas.microsoft.com/office/drawing/2014/main" id="{973539F5-13AA-41E9-BB6F-395782BF9F4D}"/>
              </a:ext>
            </a:extLst>
          </p:cNvPr>
          <p:cNvSpPr>
            <a:spLocks noGrp="1"/>
          </p:cNvSpPr>
          <p:nvPr>
            <p:ph type="sldNum" sz="quarter" idx="7"/>
          </p:nvPr>
        </p:nvSpPr>
        <p:spPr>
          <a:xfrm>
            <a:off x="6583680" y="6377940"/>
            <a:ext cx="2103120" cy="276999"/>
          </a:xfrm>
        </p:spPr>
        <p:txBody>
          <a:bodyPr/>
          <a:lstStyle/>
          <a:p>
            <a:fld id="{9E8F3BBE-8603-4F36-8819-F90F428AB6EE}" type="slidenum">
              <a:rPr lang="en-US" smtClean="0">
                <a:solidFill>
                  <a:schemeClr val="bg1"/>
                </a:solidFill>
              </a:rPr>
              <a:t>11</a:t>
            </a:fld>
            <a:endParaRPr lang="en-US" dirty="0">
              <a:solidFill>
                <a:schemeClr val="bg1"/>
              </a:solidFill>
            </a:endParaRPr>
          </a:p>
        </p:txBody>
      </p:sp>
    </p:spTree>
    <p:extLst>
      <p:ext uri="{BB962C8B-B14F-4D97-AF65-F5344CB8AC3E}">
        <p14:creationId xmlns:p14="http://schemas.microsoft.com/office/powerpoint/2010/main" val="513703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2E5603-F563-4E5F-B48F-A989CC25F2D3}"/>
              </a:ext>
            </a:extLst>
          </p:cNvPr>
          <p:cNvSpPr>
            <a:spLocks noGrp="1"/>
          </p:cNvSpPr>
          <p:nvPr>
            <p:ph type="body" idx="1"/>
          </p:nvPr>
        </p:nvSpPr>
        <p:spPr>
          <a:xfrm>
            <a:off x="457200" y="1577340"/>
            <a:ext cx="8229600" cy="1708160"/>
          </a:xfrm>
        </p:spPr>
        <p:txBody>
          <a:bodyPr/>
          <a:lstStyle/>
          <a:p>
            <a:pPr marR="0" algn="l">
              <a:spcBef>
                <a:spcPts val="600"/>
              </a:spcBef>
              <a:spcAft>
                <a:spcPts val="0"/>
              </a:spcAft>
            </a:pPr>
            <a:r>
              <a:rPr lang="en-US" sz="2400" spc="-10" dirty="0">
                <a:solidFill>
                  <a:srgbClr val="000000"/>
                </a:solidFill>
                <a:latin typeface="Calibri" panose="02020603050405020304" pitchFamily="2"/>
              </a:rPr>
              <a:t>Sexual harassment also includes any instance of:</a:t>
            </a:r>
          </a:p>
          <a:p>
            <a:pPr marL="342900" marR="0" indent="-342900" algn="l">
              <a:spcBef>
                <a:spcPts val="600"/>
              </a:spcBef>
              <a:spcAft>
                <a:spcPts val="0"/>
              </a:spcAft>
              <a:buFont typeface="Arial" panose="020B0604020202020204" pitchFamily="34" charset="0"/>
              <a:buChar char="•"/>
            </a:pPr>
            <a:r>
              <a:rPr lang="en-US" sz="2400" spc="-10" dirty="0">
                <a:solidFill>
                  <a:srgbClr val="000000"/>
                </a:solidFill>
                <a:latin typeface="Calibri" panose="02020603050405020304" pitchFamily="2"/>
              </a:rPr>
              <a:t>Sexual Assault</a:t>
            </a:r>
          </a:p>
          <a:p>
            <a:pPr marL="342900" marR="0" indent="-342900" algn="l">
              <a:spcBef>
                <a:spcPts val="600"/>
              </a:spcBef>
              <a:spcAft>
                <a:spcPts val="0"/>
              </a:spcAft>
              <a:buFont typeface="Arial" panose="020B0604020202020204" pitchFamily="34" charset="0"/>
              <a:buChar char="•"/>
            </a:pPr>
            <a:r>
              <a:rPr lang="en-US" sz="2400" spc="-10" dirty="0">
                <a:solidFill>
                  <a:srgbClr val="000000"/>
                </a:solidFill>
                <a:latin typeface="Calibri" panose="02020603050405020304" pitchFamily="2"/>
              </a:rPr>
              <a:t>Dating Violence/Domestic Violence</a:t>
            </a:r>
          </a:p>
          <a:p>
            <a:pPr marL="342900" marR="0" indent="-342900" algn="l">
              <a:spcBef>
                <a:spcPts val="600"/>
              </a:spcBef>
              <a:spcAft>
                <a:spcPts val="0"/>
              </a:spcAft>
              <a:buFont typeface="Arial" panose="020B0604020202020204" pitchFamily="34" charset="0"/>
              <a:buChar char="•"/>
            </a:pPr>
            <a:r>
              <a:rPr lang="en-US" sz="2400" spc="-10" dirty="0">
                <a:solidFill>
                  <a:srgbClr val="000000"/>
                </a:solidFill>
                <a:latin typeface="Calibri" panose="02020603050405020304" pitchFamily="2"/>
              </a:rPr>
              <a:t>Stalking</a:t>
            </a:r>
          </a:p>
        </p:txBody>
      </p:sp>
      <p:sp>
        <p:nvSpPr>
          <p:cNvPr id="4" name="Title 1">
            <a:extLst>
              <a:ext uri="{FF2B5EF4-FFF2-40B4-BE49-F238E27FC236}">
                <a16:creationId xmlns:a16="http://schemas.microsoft.com/office/drawing/2014/main" id="{C6BBFB60-F7BD-4626-AEF7-CCAD05C2A173}"/>
              </a:ext>
            </a:extLst>
          </p:cNvPr>
          <p:cNvSpPr txBox="1">
            <a:spLocks/>
          </p:cNvSpPr>
          <p:nvPr/>
        </p:nvSpPr>
        <p:spPr>
          <a:xfrm>
            <a:off x="228600" y="179955"/>
            <a:ext cx="8686800" cy="1168539"/>
          </a:xfrm>
          <a:prstGeom prst="rect">
            <a:avLst/>
          </a:prstGeom>
          <a:solidFill>
            <a:schemeClr val="tx1"/>
          </a:solidFill>
        </p:spPr>
        <p:txBody>
          <a:bodyPr wrap="square" lIns="0" tIns="0" rIns="0" bIns="0">
            <a:normAutofit/>
          </a:bodyPr>
          <a:lstStyle>
            <a:lvl1pPr>
              <a:defRPr>
                <a:latin typeface="+mj-lt"/>
                <a:ea typeface="+mj-ea"/>
                <a:cs typeface="+mj-cs"/>
              </a:defRPr>
            </a:lvl1pPr>
          </a:lstStyle>
          <a:p>
            <a:pPr algn="ctr"/>
            <a:br>
              <a:rPr lang="en-US" b="1" kern="0" dirty="0">
                <a:solidFill>
                  <a:srgbClr val="FFC000"/>
                </a:solidFill>
                <a:latin typeface="+mn-lt"/>
              </a:rPr>
            </a:br>
            <a:r>
              <a:rPr lang="en-US" sz="3200" b="1" kern="0" dirty="0">
                <a:solidFill>
                  <a:srgbClr val="FFC000"/>
                </a:solidFill>
                <a:latin typeface="+mn-lt"/>
              </a:rPr>
              <a:t>Sexual Harassment</a:t>
            </a:r>
          </a:p>
        </p:txBody>
      </p:sp>
      <p:sp>
        <p:nvSpPr>
          <p:cNvPr id="5" name="Slide Number Placeholder 3">
            <a:extLst>
              <a:ext uri="{FF2B5EF4-FFF2-40B4-BE49-F238E27FC236}">
                <a16:creationId xmlns:a16="http://schemas.microsoft.com/office/drawing/2014/main" id="{FC2FE236-0954-4984-9445-4EBB8AC89923}"/>
              </a:ext>
            </a:extLst>
          </p:cNvPr>
          <p:cNvSpPr>
            <a:spLocks noGrp="1"/>
          </p:cNvSpPr>
          <p:nvPr>
            <p:ph type="sldNum" sz="quarter" idx="7"/>
          </p:nvPr>
        </p:nvSpPr>
        <p:spPr>
          <a:xfrm>
            <a:off x="6583680" y="6377940"/>
            <a:ext cx="2103120" cy="276999"/>
          </a:xfrm>
        </p:spPr>
        <p:txBody>
          <a:bodyPr/>
          <a:lstStyle/>
          <a:p>
            <a:fld id="{9E8F3BBE-8603-4F36-8819-F90F428AB6EE}" type="slidenum">
              <a:rPr lang="en-US" smtClean="0">
                <a:solidFill>
                  <a:schemeClr val="bg1"/>
                </a:solidFill>
              </a:rPr>
              <a:t>12</a:t>
            </a:fld>
            <a:endParaRPr lang="en-US" dirty="0">
              <a:solidFill>
                <a:schemeClr val="bg1"/>
              </a:solidFill>
            </a:endParaRPr>
          </a:p>
        </p:txBody>
      </p:sp>
    </p:spTree>
    <p:extLst>
      <p:ext uri="{BB962C8B-B14F-4D97-AF65-F5344CB8AC3E}">
        <p14:creationId xmlns:p14="http://schemas.microsoft.com/office/powerpoint/2010/main" val="53835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2E5603-F563-4E5F-B48F-A989CC25F2D3}"/>
              </a:ext>
            </a:extLst>
          </p:cNvPr>
          <p:cNvSpPr>
            <a:spLocks noGrp="1"/>
          </p:cNvSpPr>
          <p:nvPr>
            <p:ph type="body" idx="1"/>
          </p:nvPr>
        </p:nvSpPr>
        <p:spPr>
          <a:xfrm>
            <a:off x="457200" y="1577340"/>
            <a:ext cx="8229600" cy="1655390"/>
          </a:xfrm>
        </p:spPr>
        <p:txBody>
          <a:bodyPr/>
          <a:lstStyle/>
          <a:p>
            <a:pPr marR="0" algn="just">
              <a:lnSpc>
                <a:spcPts val="2500"/>
              </a:lnSpc>
              <a:spcAft>
                <a:spcPts val="0"/>
              </a:spcAft>
            </a:pPr>
            <a:r>
              <a:rPr lang="en-US" sz="2400" spc="-20" dirty="0">
                <a:solidFill>
                  <a:srgbClr val="000000"/>
                </a:solidFill>
                <a:latin typeface="Calibri" panose="02020603050405020304" pitchFamily="2"/>
              </a:rPr>
              <a:t>Sexual assault refers to physical sexual acts perpetrated against a person’s will or where a person is incapable of giving consent (e.g., due to the person’s age or use of drugs or alcohol, or because an intellectual or other disability prevents the </a:t>
            </a:r>
            <a:r>
              <a:rPr lang="en-US" sz="2400" spc="-25" dirty="0">
                <a:solidFill>
                  <a:srgbClr val="000000"/>
                </a:solidFill>
                <a:latin typeface="Calibri" panose="02020603050405020304" pitchFamily="2"/>
              </a:rPr>
              <a:t>person from having the capacity to give consent). </a:t>
            </a:r>
          </a:p>
        </p:txBody>
      </p:sp>
      <p:sp>
        <p:nvSpPr>
          <p:cNvPr id="4" name="Title 1">
            <a:extLst>
              <a:ext uri="{FF2B5EF4-FFF2-40B4-BE49-F238E27FC236}">
                <a16:creationId xmlns:a16="http://schemas.microsoft.com/office/drawing/2014/main" id="{C6BBFB60-F7BD-4626-AEF7-CCAD05C2A173}"/>
              </a:ext>
            </a:extLst>
          </p:cNvPr>
          <p:cNvSpPr txBox="1">
            <a:spLocks/>
          </p:cNvSpPr>
          <p:nvPr/>
        </p:nvSpPr>
        <p:spPr>
          <a:xfrm>
            <a:off x="228600" y="179955"/>
            <a:ext cx="8686800" cy="1168539"/>
          </a:xfrm>
          <a:prstGeom prst="rect">
            <a:avLst/>
          </a:prstGeom>
          <a:solidFill>
            <a:schemeClr val="tx1"/>
          </a:solidFill>
        </p:spPr>
        <p:txBody>
          <a:bodyPr wrap="square" lIns="0" tIns="0" rIns="0" bIns="0">
            <a:normAutofit/>
          </a:bodyPr>
          <a:lstStyle>
            <a:lvl1pPr>
              <a:defRPr>
                <a:latin typeface="+mj-lt"/>
                <a:ea typeface="+mj-ea"/>
                <a:cs typeface="+mj-cs"/>
              </a:defRPr>
            </a:lvl1pPr>
          </a:lstStyle>
          <a:p>
            <a:pPr algn="ctr"/>
            <a:br>
              <a:rPr lang="en-US" b="1" kern="0" dirty="0">
                <a:solidFill>
                  <a:srgbClr val="FFC000"/>
                </a:solidFill>
                <a:latin typeface="+mn-lt"/>
              </a:rPr>
            </a:br>
            <a:r>
              <a:rPr lang="en-US" sz="3200" b="1" kern="0" dirty="0">
                <a:solidFill>
                  <a:srgbClr val="FFC000"/>
                </a:solidFill>
                <a:latin typeface="+mn-lt"/>
              </a:rPr>
              <a:t>Sexual Assault</a:t>
            </a:r>
          </a:p>
        </p:txBody>
      </p:sp>
      <p:sp>
        <p:nvSpPr>
          <p:cNvPr id="5" name="Slide Number Placeholder 3">
            <a:extLst>
              <a:ext uri="{FF2B5EF4-FFF2-40B4-BE49-F238E27FC236}">
                <a16:creationId xmlns:a16="http://schemas.microsoft.com/office/drawing/2014/main" id="{2E952973-1A13-40E1-BE9C-7F50E9EB610A}"/>
              </a:ext>
            </a:extLst>
          </p:cNvPr>
          <p:cNvSpPr>
            <a:spLocks noGrp="1"/>
          </p:cNvSpPr>
          <p:nvPr>
            <p:ph type="sldNum" sz="quarter" idx="7"/>
          </p:nvPr>
        </p:nvSpPr>
        <p:spPr>
          <a:xfrm>
            <a:off x="6583680" y="6377940"/>
            <a:ext cx="2103120" cy="276999"/>
          </a:xfrm>
        </p:spPr>
        <p:txBody>
          <a:bodyPr/>
          <a:lstStyle/>
          <a:p>
            <a:fld id="{9E8F3BBE-8603-4F36-8819-F90F428AB6EE}" type="slidenum">
              <a:rPr lang="en-US" smtClean="0">
                <a:solidFill>
                  <a:schemeClr val="bg1"/>
                </a:solidFill>
              </a:rPr>
              <a:t>13</a:t>
            </a:fld>
            <a:endParaRPr lang="en-US" dirty="0">
              <a:solidFill>
                <a:schemeClr val="bg1"/>
              </a:solidFill>
            </a:endParaRPr>
          </a:p>
        </p:txBody>
      </p:sp>
    </p:spTree>
    <p:extLst>
      <p:ext uri="{BB962C8B-B14F-4D97-AF65-F5344CB8AC3E}">
        <p14:creationId xmlns:p14="http://schemas.microsoft.com/office/powerpoint/2010/main" val="2082243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2E5603-F563-4E5F-B48F-A989CC25F2D3}"/>
              </a:ext>
            </a:extLst>
          </p:cNvPr>
          <p:cNvSpPr>
            <a:spLocks noGrp="1"/>
          </p:cNvSpPr>
          <p:nvPr>
            <p:ph type="body" idx="1"/>
          </p:nvPr>
        </p:nvSpPr>
        <p:spPr>
          <a:xfrm>
            <a:off x="457200" y="1577340"/>
            <a:ext cx="8229600" cy="2954655"/>
          </a:xfrm>
        </p:spPr>
        <p:txBody>
          <a:bodyPr/>
          <a:lstStyle/>
          <a:p>
            <a:pPr marR="0" algn="just">
              <a:spcAft>
                <a:spcPts val="0"/>
              </a:spcAft>
            </a:pPr>
            <a:r>
              <a:rPr lang="en-US" sz="2400" spc="-20" dirty="0">
                <a:solidFill>
                  <a:srgbClr val="000000"/>
                </a:solidFill>
                <a:latin typeface="Calibri" panose="02020603050405020304" pitchFamily="2"/>
              </a:rPr>
              <a:t>Violence committed by a person who is or has been in a social relationship of a romantic or intimate nature with the victim. The existence of such a relationship shall be determined based on the reporting party's statement and with consideration of the length of the relationship, the type of relationship, and the frequency of interaction between the persons involved in the relationship. For the purposes of this definition, dating violence includes, but is not limited to, sexual or physical abuse or the threat of such abuse. </a:t>
            </a:r>
          </a:p>
        </p:txBody>
      </p:sp>
      <p:sp>
        <p:nvSpPr>
          <p:cNvPr id="4" name="Title 1">
            <a:extLst>
              <a:ext uri="{FF2B5EF4-FFF2-40B4-BE49-F238E27FC236}">
                <a16:creationId xmlns:a16="http://schemas.microsoft.com/office/drawing/2014/main" id="{C6BBFB60-F7BD-4626-AEF7-CCAD05C2A173}"/>
              </a:ext>
            </a:extLst>
          </p:cNvPr>
          <p:cNvSpPr txBox="1">
            <a:spLocks/>
          </p:cNvSpPr>
          <p:nvPr/>
        </p:nvSpPr>
        <p:spPr>
          <a:xfrm>
            <a:off x="228600" y="179955"/>
            <a:ext cx="8686800" cy="1168539"/>
          </a:xfrm>
          <a:prstGeom prst="rect">
            <a:avLst/>
          </a:prstGeom>
          <a:solidFill>
            <a:schemeClr val="tx1"/>
          </a:solidFill>
        </p:spPr>
        <p:txBody>
          <a:bodyPr wrap="square" lIns="0" tIns="0" rIns="0" bIns="0">
            <a:normAutofit/>
          </a:bodyPr>
          <a:lstStyle>
            <a:lvl1pPr>
              <a:defRPr>
                <a:latin typeface="+mj-lt"/>
                <a:ea typeface="+mj-ea"/>
                <a:cs typeface="+mj-cs"/>
              </a:defRPr>
            </a:lvl1pPr>
          </a:lstStyle>
          <a:p>
            <a:pPr algn="ctr"/>
            <a:br>
              <a:rPr lang="en-US" b="1" kern="0" dirty="0">
                <a:solidFill>
                  <a:srgbClr val="FFC000"/>
                </a:solidFill>
                <a:latin typeface="+mn-lt"/>
              </a:rPr>
            </a:br>
            <a:r>
              <a:rPr lang="en-US" sz="3200" b="1" kern="0" dirty="0">
                <a:solidFill>
                  <a:srgbClr val="FFC000"/>
                </a:solidFill>
                <a:latin typeface="+mn-lt"/>
              </a:rPr>
              <a:t>Domestic and Dating Violence</a:t>
            </a:r>
          </a:p>
        </p:txBody>
      </p:sp>
      <p:sp>
        <p:nvSpPr>
          <p:cNvPr id="5" name="Slide Number Placeholder 3">
            <a:extLst>
              <a:ext uri="{FF2B5EF4-FFF2-40B4-BE49-F238E27FC236}">
                <a16:creationId xmlns:a16="http://schemas.microsoft.com/office/drawing/2014/main" id="{358A0530-1C04-4E59-ADD4-7BB2E9C7F48C}"/>
              </a:ext>
            </a:extLst>
          </p:cNvPr>
          <p:cNvSpPr>
            <a:spLocks noGrp="1"/>
          </p:cNvSpPr>
          <p:nvPr>
            <p:ph type="sldNum" sz="quarter" idx="7"/>
          </p:nvPr>
        </p:nvSpPr>
        <p:spPr>
          <a:xfrm>
            <a:off x="6583680" y="6377940"/>
            <a:ext cx="2103120" cy="276999"/>
          </a:xfrm>
        </p:spPr>
        <p:txBody>
          <a:bodyPr/>
          <a:lstStyle/>
          <a:p>
            <a:fld id="{9E8F3BBE-8603-4F36-8819-F90F428AB6EE}" type="slidenum">
              <a:rPr lang="en-US" smtClean="0">
                <a:solidFill>
                  <a:schemeClr val="bg1"/>
                </a:solidFill>
              </a:rPr>
              <a:t>14</a:t>
            </a:fld>
            <a:endParaRPr lang="en-US" dirty="0">
              <a:solidFill>
                <a:schemeClr val="bg1"/>
              </a:solidFill>
            </a:endParaRPr>
          </a:p>
        </p:txBody>
      </p:sp>
    </p:spTree>
    <p:extLst>
      <p:ext uri="{BB962C8B-B14F-4D97-AF65-F5344CB8AC3E}">
        <p14:creationId xmlns:p14="http://schemas.microsoft.com/office/powerpoint/2010/main" val="4061582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2E5603-F563-4E5F-B48F-A989CC25F2D3}"/>
              </a:ext>
            </a:extLst>
          </p:cNvPr>
          <p:cNvSpPr>
            <a:spLocks noGrp="1"/>
          </p:cNvSpPr>
          <p:nvPr>
            <p:ph type="body" idx="1"/>
          </p:nvPr>
        </p:nvSpPr>
        <p:spPr>
          <a:xfrm>
            <a:off x="457200" y="1577340"/>
            <a:ext cx="8229600" cy="4070345"/>
          </a:xfrm>
        </p:spPr>
        <p:txBody>
          <a:bodyPr/>
          <a:lstStyle/>
          <a:p>
            <a:pPr marR="0" algn="just">
              <a:spcAft>
                <a:spcPts val="0"/>
              </a:spcAft>
            </a:pPr>
            <a:r>
              <a:rPr lang="en-US" sz="2200" spc="0" dirty="0">
                <a:solidFill>
                  <a:srgbClr val="000000"/>
                </a:solidFill>
                <a:latin typeface="Calibri" panose="02020603050405020304" pitchFamily="2"/>
              </a:rPr>
              <a:t>Engaging in a course of conduct directed at a specific person that would cause a reasonable person to fear for the person's safety or the safety of others or suffer substantial emotional distress. </a:t>
            </a:r>
          </a:p>
          <a:p>
            <a:pPr marR="0" algn="just">
              <a:spcBef>
                <a:spcPts val="900"/>
              </a:spcBef>
              <a:spcAft>
                <a:spcPts val="0"/>
              </a:spcAft>
            </a:pPr>
            <a:r>
              <a:rPr lang="en-US" sz="2200" spc="-5" dirty="0">
                <a:solidFill>
                  <a:srgbClr val="000000"/>
                </a:solidFill>
                <a:latin typeface="Calibri" panose="02020603050405020304" pitchFamily="2"/>
              </a:rPr>
              <a:t>For the purposes of this definition: </a:t>
            </a:r>
          </a:p>
          <a:p>
            <a:pPr marR="0" indent="461963" algn="just">
              <a:spcBef>
                <a:spcPts val="900"/>
              </a:spcBef>
              <a:spcAft>
                <a:spcPts val="0"/>
              </a:spcAft>
              <a:buFont typeface="Calibri"/>
              <a:buAutoNum type="arabicPeriod"/>
              <a:tabLst>
                <a:tab pos="461963" algn="l"/>
              </a:tabLst>
            </a:pPr>
            <a:r>
              <a:rPr lang="en-US" sz="2200" spc="0" dirty="0">
                <a:solidFill>
                  <a:srgbClr val="000000"/>
                </a:solidFill>
                <a:latin typeface="Calibri" panose="02020603050405020304" pitchFamily="2"/>
              </a:rPr>
              <a:t>“Course of conduct” means two or more acts, including, but not limited to, acts in which the stalker directly, indirectly, or through third parties, by any action, method, device, or means, follows, monitors, observes, surveils, threatens, or communicates to or about a person, or interferes with a person's property. </a:t>
            </a:r>
          </a:p>
          <a:p>
            <a:pPr marR="0" indent="461963" algn="just">
              <a:spcBef>
                <a:spcPts val="900"/>
              </a:spcBef>
              <a:spcAft>
                <a:spcPts val="0"/>
              </a:spcAft>
              <a:buFont typeface="Calibri"/>
              <a:buAutoNum type="arabicPeriod"/>
              <a:tabLst>
                <a:tab pos="461963" algn="l"/>
              </a:tabLst>
            </a:pPr>
            <a:r>
              <a:rPr lang="en-US" sz="2200" spc="0" dirty="0">
                <a:solidFill>
                  <a:srgbClr val="000000"/>
                </a:solidFill>
                <a:latin typeface="Calibri" panose="02020603050405020304" pitchFamily="2"/>
              </a:rPr>
              <a:t>“Reasonable person” means a reasonable person under similar circumstances and with similar identities to the victim. </a:t>
            </a:r>
          </a:p>
        </p:txBody>
      </p:sp>
      <p:sp>
        <p:nvSpPr>
          <p:cNvPr id="4" name="Title 1">
            <a:extLst>
              <a:ext uri="{FF2B5EF4-FFF2-40B4-BE49-F238E27FC236}">
                <a16:creationId xmlns:a16="http://schemas.microsoft.com/office/drawing/2014/main" id="{C6BBFB60-F7BD-4626-AEF7-CCAD05C2A173}"/>
              </a:ext>
            </a:extLst>
          </p:cNvPr>
          <p:cNvSpPr txBox="1">
            <a:spLocks/>
          </p:cNvSpPr>
          <p:nvPr/>
        </p:nvSpPr>
        <p:spPr>
          <a:xfrm>
            <a:off x="228600" y="179955"/>
            <a:ext cx="8686800" cy="1168539"/>
          </a:xfrm>
          <a:prstGeom prst="rect">
            <a:avLst/>
          </a:prstGeom>
          <a:solidFill>
            <a:schemeClr val="tx1"/>
          </a:solidFill>
        </p:spPr>
        <p:txBody>
          <a:bodyPr wrap="square" lIns="0" tIns="0" rIns="0" bIns="0">
            <a:normAutofit/>
          </a:bodyPr>
          <a:lstStyle>
            <a:lvl1pPr>
              <a:defRPr>
                <a:latin typeface="+mj-lt"/>
                <a:ea typeface="+mj-ea"/>
                <a:cs typeface="+mj-cs"/>
              </a:defRPr>
            </a:lvl1pPr>
          </a:lstStyle>
          <a:p>
            <a:pPr algn="ctr"/>
            <a:br>
              <a:rPr lang="en-US" b="1" kern="0" dirty="0">
                <a:solidFill>
                  <a:srgbClr val="FFC000"/>
                </a:solidFill>
                <a:latin typeface="+mn-lt"/>
              </a:rPr>
            </a:br>
            <a:r>
              <a:rPr lang="en-US" sz="3200" b="1" kern="0" dirty="0">
                <a:solidFill>
                  <a:srgbClr val="FFC000"/>
                </a:solidFill>
                <a:latin typeface="+mn-lt"/>
              </a:rPr>
              <a:t>Stalking</a:t>
            </a:r>
          </a:p>
        </p:txBody>
      </p:sp>
      <p:sp>
        <p:nvSpPr>
          <p:cNvPr id="5" name="Slide Number Placeholder 3">
            <a:extLst>
              <a:ext uri="{FF2B5EF4-FFF2-40B4-BE49-F238E27FC236}">
                <a16:creationId xmlns:a16="http://schemas.microsoft.com/office/drawing/2014/main" id="{011A2624-FE2C-4609-8BE2-51CC1248BE56}"/>
              </a:ext>
            </a:extLst>
          </p:cNvPr>
          <p:cNvSpPr>
            <a:spLocks noGrp="1"/>
          </p:cNvSpPr>
          <p:nvPr>
            <p:ph type="sldNum" sz="quarter" idx="7"/>
          </p:nvPr>
        </p:nvSpPr>
        <p:spPr>
          <a:xfrm>
            <a:off x="6583680" y="6377940"/>
            <a:ext cx="2103120" cy="276999"/>
          </a:xfrm>
        </p:spPr>
        <p:txBody>
          <a:bodyPr/>
          <a:lstStyle/>
          <a:p>
            <a:fld id="{9E8F3BBE-8603-4F36-8819-F90F428AB6EE}" type="slidenum">
              <a:rPr lang="en-US" smtClean="0">
                <a:solidFill>
                  <a:schemeClr val="bg1"/>
                </a:solidFill>
              </a:rPr>
              <a:t>15</a:t>
            </a:fld>
            <a:endParaRPr lang="en-US" dirty="0">
              <a:solidFill>
                <a:schemeClr val="bg1"/>
              </a:solidFill>
            </a:endParaRPr>
          </a:p>
        </p:txBody>
      </p:sp>
    </p:spTree>
    <p:extLst>
      <p:ext uri="{BB962C8B-B14F-4D97-AF65-F5344CB8AC3E}">
        <p14:creationId xmlns:p14="http://schemas.microsoft.com/office/powerpoint/2010/main" val="990402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137"/>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solidFill>
            <a:srgbClr val="231F20"/>
          </a:solidFill>
        </p:spPr>
        <p:txBody>
          <a:bodyPr wrap="square" lIns="0" tIns="0" rIns="0" bIns="0" rtlCol="0"/>
          <a:lstStyle/>
          <a:p>
            <a:endParaRPr dirty="0"/>
          </a:p>
        </p:txBody>
      </p:sp>
      <p:sp>
        <p:nvSpPr>
          <p:cNvPr id="3" name="object 3"/>
          <p:cNvSpPr/>
          <p:nvPr/>
        </p:nvSpPr>
        <p:spPr>
          <a:xfrm>
            <a:off x="797" y="5009268"/>
            <a:ext cx="9143365" cy="1839595"/>
          </a:xfrm>
          <a:custGeom>
            <a:avLst/>
            <a:gdLst/>
            <a:ahLst/>
            <a:cxnLst/>
            <a:rect l="l" t="t" r="r" b="b"/>
            <a:pathLst>
              <a:path w="9143365" h="1839595">
                <a:moveTo>
                  <a:pt x="0" y="0"/>
                </a:moveTo>
                <a:lnTo>
                  <a:pt x="0" y="1839137"/>
                </a:lnTo>
                <a:lnTo>
                  <a:pt x="9143202" y="1839137"/>
                </a:lnTo>
                <a:lnTo>
                  <a:pt x="9143202" y="1289283"/>
                </a:lnTo>
                <a:lnTo>
                  <a:pt x="6851633" y="1289283"/>
                </a:lnTo>
                <a:lnTo>
                  <a:pt x="6530164" y="1286585"/>
                </a:lnTo>
                <a:lnTo>
                  <a:pt x="6202777" y="1277809"/>
                </a:lnTo>
                <a:lnTo>
                  <a:pt x="5814884" y="1260122"/>
                </a:lnTo>
                <a:lnTo>
                  <a:pt x="5422334" y="1234680"/>
                </a:lnTo>
                <a:lnTo>
                  <a:pt x="5026954" y="1201760"/>
                </a:lnTo>
                <a:lnTo>
                  <a:pt x="4630574" y="1161641"/>
                </a:lnTo>
                <a:lnTo>
                  <a:pt x="4235020" y="1114601"/>
                </a:lnTo>
                <a:lnTo>
                  <a:pt x="3842123" y="1060920"/>
                </a:lnTo>
                <a:lnTo>
                  <a:pt x="3786229" y="1052712"/>
                </a:lnTo>
                <a:lnTo>
                  <a:pt x="3398694" y="991793"/>
                </a:lnTo>
                <a:lnTo>
                  <a:pt x="3017643" y="924816"/>
                </a:lnTo>
                <a:lnTo>
                  <a:pt x="2697646" y="862807"/>
                </a:lnTo>
                <a:lnTo>
                  <a:pt x="2384974" y="796735"/>
                </a:lnTo>
                <a:lnTo>
                  <a:pt x="2080776" y="726778"/>
                </a:lnTo>
                <a:lnTo>
                  <a:pt x="1834584" y="665637"/>
                </a:lnTo>
                <a:lnTo>
                  <a:pt x="1595743" y="602021"/>
                </a:lnTo>
                <a:lnTo>
                  <a:pt x="1410411" y="549414"/>
                </a:lnTo>
                <a:lnTo>
                  <a:pt x="1230551" y="495339"/>
                </a:lnTo>
                <a:lnTo>
                  <a:pt x="1056506" y="439849"/>
                </a:lnTo>
                <a:lnTo>
                  <a:pt x="929992" y="397333"/>
                </a:lnTo>
                <a:lnTo>
                  <a:pt x="807084" y="354073"/>
                </a:lnTo>
                <a:lnTo>
                  <a:pt x="687927" y="310089"/>
                </a:lnTo>
                <a:lnTo>
                  <a:pt x="572663" y="265404"/>
                </a:lnTo>
                <a:lnTo>
                  <a:pt x="498054" y="235235"/>
                </a:lnTo>
                <a:lnTo>
                  <a:pt x="425284" y="204771"/>
                </a:lnTo>
                <a:lnTo>
                  <a:pt x="354392" y="174018"/>
                </a:lnTo>
                <a:lnTo>
                  <a:pt x="285424" y="142982"/>
                </a:lnTo>
                <a:lnTo>
                  <a:pt x="218420" y="111670"/>
                </a:lnTo>
                <a:lnTo>
                  <a:pt x="153425" y="80089"/>
                </a:lnTo>
                <a:lnTo>
                  <a:pt x="90479" y="48245"/>
                </a:lnTo>
                <a:lnTo>
                  <a:pt x="29627" y="16144"/>
                </a:lnTo>
                <a:lnTo>
                  <a:pt x="0" y="0"/>
                </a:lnTo>
                <a:close/>
              </a:path>
              <a:path w="9143365" h="1839595">
                <a:moveTo>
                  <a:pt x="9143202" y="1052712"/>
                </a:moveTo>
                <a:lnTo>
                  <a:pt x="9034551" y="1080254"/>
                </a:lnTo>
                <a:lnTo>
                  <a:pt x="8957851" y="1098085"/>
                </a:lnTo>
                <a:lnTo>
                  <a:pt x="8879407" y="1115076"/>
                </a:lnTo>
                <a:lnTo>
                  <a:pt x="8799261" y="1131232"/>
                </a:lnTo>
                <a:lnTo>
                  <a:pt x="8717455" y="1146561"/>
                </a:lnTo>
                <a:lnTo>
                  <a:pt x="8591729" y="1168015"/>
                </a:lnTo>
                <a:lnTo>
                  <a:pt x="8462508" y="1187643"/>
                </a:lnTo>
                <a:lnTo>
                  <a:pt x="8329937" y="1205467"/>
                </a:lnTo>
                <a:lnTo>
                  <a:pt x="8194160" y="1221508"/>
                </a:lnTo>
                <a:lnTo>
                  <a:pt x="8008385" y="1240162"/>
                </a:lnTo>
                <a:lnTo>
                  <a:pt x="7817507" y="1255737"/>
                </a:lnTo>
                <a:lnTo>
                  <a:pt x="7621867" y="1268286"/>
                </a:lnTo>
                <a:lnTo>
                  <a:pt x="7371142" y="1279797"/>
                </a:lnTo>
                <a:lnTo>
                  <a:pt x="7114175" y="1286762"/>
                </a:lnTo>
                <a:lnTo>
                  <a:pt x="6851633" y="1289283"/>
                </a:lnTo>
                <a:lnTo>
                  <a:pt x="9143202" y="1289283"/>
                </a:lnTo>
                <a:lnTo>
                  <a:pt x="9143202" y="1052712"/>
                </a:lnTo>
                <a:close/>
              </a:path>
            </a:pathLst>
          </a:custGeom>
          <a:solidFill>
            <a:srgbClr val="FFFFFF"/>
          </a:solidFill>
        </p:spPr>
        <p:txBody>
          <a:bodyPr wrap="square" lIns="0" tIns="0" rIns="0" bIns="0" rtlCol="0"/>
          <a:lstStyle/>
          <a:p>
            <a:endParaRPr dirty="0"/>
          </a:p>
        </p:txBody>
      </p:sp>
      <p:sp>
        <p:nvSpPr>
          <p:cNvPr id="4" name="object 4"/>
          <p:cNvSpPr/>
          <p:nvPr/>
        </p:nvSpPr>
        <p:spPr>
          <a:xfrm>
            <a:off x="0" y="5580329"/>
            <a:ext cx="9144000" cy="1278255"/>
          </a:xfrm>
          <a:custGeom>
            <a:avLst/>
            <a:gdLst/>
            <a:ahLst/>
            <a:cxnLst/>
            <a:rect l="l" t="t" r="r" b="b"/>
            <a:pathLst>
              <a:path w="9144000" h="1278254">
                <a:moveTo>
                  <a:pt x="0" y="0"/>
                </a:moveTo>
                <a:lnTo>
                  <a:pt x="0" y="1277670"/>
                </a:lnTo>
                <a:lnTo>
                  <a:pt x="9144000" y="1277670"/>
                </a:lnTo>
                <a:lnTo>
                  <a:pt x="9144000" y="812076"/>
                </a:lnTo>
                <a:lnTo>
                  <a:pt x="6812870" y="812076"/>
                </a:lnTo>
                <a:lnTo>
                  <a:pt x="6373854" y="808031"/>
                </a:lnTo>
                <a:lnTo>
                  <a:pt x="5861766" y="793169"/>
                </a:lnTo>
                <a:lnTo>
                  <a:pt x="5276316" y="764715"/>
                </a:lnTo>
                <a:lnTo>
                  <a:pt x="4979244" y="746080"/>
                </a:lnTo>
                <a:lnTo>
                  <a:pt x="4320955" y="695507"/>
                </a:lnTo>
                <a:lnTo>
                  <a:pt x="3604640" y="626628"/>
                </a:lnTo>
                <a:lnTo>
                  <a:pt x="2959968" y="552375"/>
                </a:lnTo>
                <a:lnTo>
                  <a:pt x="2336561" y="468880"/>
                </a:lnTo>
                <a:lnTo>
                  <a:pt x="1796314" y="386092"/>
                </a:lnTo>
                <a:lnTo>
                  <a:pt x="1387271" y="315845"/>
                </a:lnTo>
                <a:lnTo>
                  <a:pt x="1049378" y="251895"/>
                </a:lnTo>
                <a:lnTo>
                  <a:pt x="776587" y="195511"/>
                </a:lnTo>
                <a:lnTo>
                  <a:pt x="562312" y="147584"/>
                </a:lnTo>
                <a:lnTo>
                  <a:pt x="360858" y="98940"/>
                </a:lnTo>
                <a:lnTo>
                  <a:pt x="209529" y="59591"/>
                </a:lnTo>
                <a:lnTo>
                  <a:pt x="102069" y="29870"/>
                </a:lnTo>
                <a:lnTo>
                  <a:pt x="0" y="0"/>
                </a:lnTo>
                <a:close/>
              </a:path>
              <a:path w="9144000" h="1278254">
                <a:moveTo>
                  <a:pt x="9144000" y="555750"/>
                </a:moveTo>
                <a:lnTo>
                  <a:pt x="9093881" y="573599"/>
                </a:lnTo>
                <a:lnTo>
                  <a:pt x="9038101" y="591725"/>
                </a:lnTo>
                <a:lnTo>
                  <a:pt x="8979589" y="609084"/>
                </a:lnTo>
                <a:lnTo>
                  <a:pt x="8918451" y="625668"/>
                </a:lnTo>
                <a:lnTo>
                  <a:pt x="8854746" y="641485"/>
                </a:lnTo>
                <a:lnTo>
                  <a:pt x="8754500" y="663788"/>
                </a:lnTo>
                <a:lnTo>
                  <a:pt x="8684628" y="677721"/>
                </a:lnTo>
                <a:lnTo>
                  <a:pt x="8612388" y="690915"/>
                </a:lnTo>
                <a:lnTo>
                  <a:pt x="8537840" y="703378"/>
                </a:lnTo>
                <a:lnTo>
                  <a:pt x="8461039" y="715118"/>
                </a:lnTo>
                <a:lnTo>
                  <a:pt x="8341742" y="731391"/>
                </a:lnTo>
                <a:lnTo>
                  <a:pt x="8217700" y="746082"/>
                </a:lnTo>
                <a:lnTo>
                  <a:pt x="8175332" y="750633"/>
                </a:lnTo>
                <a:lnTo>
                  <a:pt x="8045266" y="763259"/>
                </a:lnTo>
                <a:lnTo>
                  <a:pt x="7865201" y="777738"/>
                </a:lnTo>
                <a:lnTo>
                  <a:pt x="7677965" y="789585"/>
                </a:lnTo>
                <a:lnTo>
                  <a:pt x="7434534" y="800791"/>
                </a:lnTo>
                <a:lnTo>
                  <a:pt x="7129834" y="809121"/>
                </a:lnTo>
                <a:lnTo>
                  <a:pt x="6812870" y="812076"/>
                </a:lnTo>
                <a:lnTo>
                  <a:pt x="9144000" y="812076"/>
                </a:lnTo>
                <a:lnTo>
                  <a:pt x="9144000" y="555750"/>
                </a:lnTo>
                <a:close/>
              </a:path>
            </a:pathLst>
          </a:custGeom>
          <a:solidFill>
            <a:srgbClr val="FEC600"/>
          </a:solidFill>
        </p:spPr>
        <p:txBody>
          <a:bodyPr wrap="square" lIns="0" tIns="0" rIns="0" bIns="0" rtlCol="0"/>
          <a:lstStyle/>
          <a:p>
            <a:endParaRPr dirty="0"/>
          </a:p>
        </p:txBody>
      </p:sp>
      <p:sp>
        <p:nvSpPr>
          <p:cNvPr id="5" name="Title 4">
            <a:extLst>
              <a:ext uri="{FF2B5EF4-FFF2-40B4-BE49-F238E27FC236}">
                <a16:creationId xmlns:a16="http://schemas.microsoft.com/office/drawing/2014/main" id="{F06EEB6E-A80F-491F-8C73-CFF48B3A51FC}"/>
              </a:ext>
            </a:extLst>
          </p:cNvPr>
          <p:cNvSpPr>
            <a:spLocks noGrp="1"/>
          </p:cNvSpPr>
          <p:nvPr>
            <p:ph type="title"/>
          </p:nvPr>
        </p:nvSpPr>
        <p:spPr>
          <a:xfrm>
            <a:off x="457200" y="274320"/>
            <a:ext cx="8229600" cy="492443"/>
          </a:xfrm>
        </p:spPr>
        <p:txBody>
          <a:bodyPr/>
          <a:lstStyle/>
          <a:p>
            <a:pPr algn="ctr"/>
            <a:r>
              <a:rPr lang="en-US" sz="3200" b="1" dirty="0">
                <a:solidFill>
                  <a:srgbClr val="FFC000"/>
                </a:solidFill>
              </a:rPr>
              <a:t>When TJC Must Respond</a:t>
            </a:r>
          </a:p>
        </p:txBody>
      </p:sp>
      <p:sp>
        <p:nvSpPr>
          <p:cNvPr id="6" name="Text Placeholder 5">
            <a:extLst>
              <a:ext uri="{FF2B5EF4-FFF2-40B4-BE49-F238E27FC236}">
                <a16:creationId xmlns:a16="http://schemas.microsoft.com/office/drawing/2014/main" id="{32756ED9-B810-47CE-A57D-0475B57FB507}"/>
              </a:ext>
            </a:extLst>
          </p:cNvPr>
          <p:cNvSpPr>
            <a:spLocks noGrp="1"/>
          </p:cNvSpPr>
          <p:nvPr>
            <p:ph type="body" idx="1"/>
          </p:nvPr>
        </p:nvSpPr>
        <p:spPr>
          <a:xfrm>
            <a:off x="457200" y="1050220"/>
            <a:ext cx="8229600" cy="2013372"/>
          </a:xfrm>
        </p:spPr>
        <p:txBody>
          <a:bodyPr/>
          <a:lstStyle/>
          <a:p>
            <a:pPr marL="0" marR="0" indent="0" algn="just">
              <a:lnSpc>
                <a:spcPts val="2600"/>
              </a:lnSpc>
              <a:spcAft>
                <a:spcPts val="0"/>
              </a:spcAft>
            </a:pPr>
            <a:r>
              <a:rPr lang="en-US" sz="2400" spc="-20" dirty="0">
                <a:solidFill>
                  <a:srgbClr val="FFC000"/>
                </a:solidFill>
                <a:latin typeface="Calibri" panose="02020603050405020304" pitchFamily="2"/>
              </a:rPr>
              <a:t>TJC must respond when all of the following are met:</a:t>
            </a:r>
          </a:p>
          <a:p>
            <a:pPr marL="341313" marR="0" indent="-341313" algn="just">
              <a:lnSpc>
                <a:spcPts val="2600"/>
              </a:lnSpc>
              <a:spcBef>
                <a:spcPts val="900"/>
              </a:spcBef>
              <a:spcAft>
                <a:spcPts val="0"/>
              </a:spcAft>
              <a:buFont typeface="+mj-lt"/>
              <a:buAutoNum type="arabicPeriod"/>
            </a:pPr>
            <a:r>
              <a:rPr lang="en-US" sz="2400" spc="-20" dirty="0">
                <a:solidFill>
                  <a:srgbClr val="FFC000"/>
                </a:solidFill>
                <a:latin typeface="Calibri" panose="02020603050405020304" pitchFamily="2"/>
              </a:rPr>
              <a:t>It has actual knowledge  of sexual harassment,</a:t>
            </a:r>
          </a:p>
          <a:p>
            <a:pPr marL="341313" marR="0" indent="-341313" algn="just">
              <a:lnSpc>
                <a:spcPts val="2600"/>
              </a:lnSpc>
              <a:spcBef>
                <a:spcPts val="900"/>
              </a:spcBef>
              <a:spcAft>
                <a:spcPts val="0"/>
              </a:spcAft>
              <a:buFont typeface="+mj-lt"/>
              <a:buAutoNum type="arabicPeriod"/>
            </a:pPr>
            <a:r>
              <a:rPr lang="en-US" sz="2400" spc="-20" dirty="0">
                <a:solidFill>
                  <a:srgbClr val="FFC000"/>
                </a:solidFill>
                <a:latin typeface="Calibri" panose="02020603050405020304" pitchFamily="2"/>
              </a:rPr>
              <a:t>That occurred within the TJC’s educational program or activity,  and</a:t>
            </a:r>
          </a:p>
          <a:p>
            <a:pPr marL="341313" marR="0" indent="-341313" algn="just">
              <a:lnSpc>
                <a:spcPts val="2600"/>
              </a:lnSpc>
              <a:spcBef>
                <a:spcPts val="900"/>
              </a:spcBef>
              <a:spcAft>
                <a:spcPts val="0"/>
              </a:spcAft>
              <a:buFont typeface="+mj-lt"/>
              <a:buAutoNum type="arabicPeriod"/>
            </a:pPr>
            <a:r>
              <a:rPr lang="en-US" sz="2400" spc="-20" dirty="0">
                <a:solidFill>
                  <a:srgbClr val="FFC000"/>
                </a:solidFill>
                <a:latin typeface="Calibri" panose="02020603050405020304" pitchFamily="2"/>
              </a:rPr>
              <a:t>Against a person in the United States.</a:t>
            </a:r>
          </a:p>
        </p:txBody>
      </p:sp>
      <p:sp>
        <p:nvSpPr>
          <p:cNvPr id="7" name="Slide Number Placeholder 3">
            <a:extLst>
              <a:ext uri="{FF2B5EF4-FFF2-40B4-BE49-F238E27FC236}">
                <a16:creationId xmlns:a16="http://schemas.microsoft.com/office/drawing/2014/main" id="{3AF12F68-340C-4B83-9789-13BFFA5DA810}"/>
              </a:ext>
            </a:extLst>
          </p:cNvPr>
          <p:cNvSpPr>
            <a:spLocks noGrp="1"/>
          </p:cNvSpPr>
          <p:nvPr>
            <p:ph type="sldNum" sz="quarter" idx="7"/>
          </p:nvPr>
        </p:nvSpPr>
        <p:spPr>
          <a:xfrm>
            <a:off x="6583680" y="6377940"/>
            <a:ext cx="2103120" cy="276999"/>
          </a:xfrm>
        </p:spPr>
        <p:txBody>
          <a:bodyPr/>
          <a:lstStyle/>
          <a:p>
            <a:fld id="{9E8F3BBE-8603-4F36-8819-F90F428AB6EE}" type="slidenum">
              <a:rPr lang="en-US" smtClean="0">
                <a:solidFill>
                  <a:schemeClr val="bg1"/>
                </a:solidFill>
              </a:rPr>
              <a:t>16</a:t>
            </a:fld>
            <a:endParaRPr lang="en-US" dirty="0">
              <a:solidFill>
                <a:schemeClr val="bg1"/>
              </a:solidFill>
            </a:endParaRPr>
          </a:p>
        </p:txBody>
      </p:sp>
    </p:spTree>
    <p:extLst>
      <p:ext uri="{BB962C8B-B14F-4D97-AF65-F5344CB8AC3E}">
        <p14:creationId xmlns:p14="http://schemas.microsoft.com/office/powerpoint/2010/main" val="18097065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137"/>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solidFill>
            <a:srgbClr val="231F20"/>
          </a:solidFill>
        </p:spPr>
        <p:txBody>
          <a:bodyPr wrap="square" lIns="0" tIns="0" rIns="0" bIns="0" rtlCol="0"/>
          <a:lstStyle/>
          <a:p>
            <a:endParaRPr dirty="0"/>
          </a:p>
        </p:txBody>
      </p:sp>
      <p:sp>
        <p:nvSpPr>
          <p:cNvPr id="3" name="object 3"/>
          <p:cNvSpPr/>
          <p:nvPr/>
        </p:nvSpPr>
        <p:spPr>
          <a:xfrm>
            <a:off x="797" y="5009268"/>
            <a:ext cx="9143365" cy="1839595"/>
          </a:xfrm>
          <a:custGeom>
            <a:avLst/>
            <a:gdLst/>
            <a:ahLst/>
            <a:cxnLst/>
            <a:rect l="l" t="t" r="r" b="b"/>
            <a:pathLst>
              <a:path w="9143365" h="1839595">
                <a:moveTo>
                  <a:pt x="0" y="0"/>
                </a:moveTo>
                <a:lnTo>
                  <a:pt x="0" y="1839137"/>
                </a:lnTo>
                <a:lnTo>
                  <a:pt x="9143202" y="1839137"/>
                </a:lnTo>
                <a:lnTo>
                  <a:pt x="9143202" y="1289283"/>
                </a:lnTo>
                <a:lnTo>
                  <a:pt x="6851633" y="1289283"/>
                </a:lnTo>
                <a:lnTo>
                  <a:pt x="6530164" y="1286585"/>
                </a:lnTo>
                <a:lnTo>
                  <a:pt x="6202777" y="1277809"/>
                </a:lnTo>
                <a:lnTo>
                  <a:pt x="5814884" y="1260122"/>
                </a:lnTo>
                <a:lnTo>
                  <a:pt x="5422334" y="1234680"/>
                </a:lnTo>
                <a:lnTo>
                  <a:pt x="5026954" y="1201760"/>
                </a:lnTo>
                <a:lnTo>
                  <a:pt x="4630574" y="1161641"/>
                </a:lnTo>
                <a:lnTo>
                  <a:pt x="4235020" y="1114601"/>
                </a:lnTo>
                <a:lnTo>
                  <a:pt x="3842123" y="1060920"/>
                </a:lnTo>
                <a:lnTo>
                  <a:pt x="3786229" y="1052712"/>
                </a:lnTo>
                <a:lnTo>
                  <a:pt x="3398694" y="991793"/>
                </a:lnTo>
                <a:lnTo>
                  <a:pt x="3017643" y="924816"/>
                </a:lnTo>
                <a:lnTo>
                  <a:pt x="2697646" y="862807"/>
                </a:lnTo>
                <a:lnTo>
                  <a:pt x="2384974" y="796735"/>
                </a:lnTo>
                <a:lnTo>
                  <a:pt x="2080776" y="726778"/>
                </a:lnTo>
                <a:lnTo>
                  <a:pt x="1834584" y="665637"/>
                </a:lnTo>
                <a:lnTo>
                  <a:pt x="1595743" y="602021"/>
                </a:lnTo>
                <a:lnTo>
                  <a:pt x="1410411" y="549414"/>
                </a:lnTo>
                <a:lnTo>
                  <a:pt x="1230551" y="495339"/>
                </a:lnTo>
                <a:lnTo>
                  <a:pt x="1056506" y="439849"/>
                </a:lnTo>
                <a:lnTo>
                  <a:pt x="929992" y="397333"/>
                </a:lnTo>
                <a:lnTo>
                  <a:pt x="807084" y="354073"/>
                </a:lnTo>
                <a:lnTo>
                  <a:pt x="687927" y="310089"/>
                </a:lnTo>
                <a:lnTo>
                  <a:pt x="572663" y="265404"/>
                </a:lnTo>
                <a:lnTo>
                  <a:pt x="498054" y="235235"/>
                </a:lnTo>
                <a:lnTo>
                  <a:pt x="425284" y="204771"/>
                </a:lnTo>
                <a:lnTo>
                  <a:pt x="354392" y="174018"/>
                </a:lnTo>
                <a:lnTo>
                  <a:pt x="285424" y="142982"/>
                </a:lnTo>
                <a:lnTo>
                  <a:pt x="218420" y="111670"/>
                </a:lnTo>
                <a:lnTo>
                  <a:pt x="153425" y="80089"/>
                </a:lnTo>
                <a:lnTo>
                  <a:pt x="90479" y="48245"/>
                </a:lnTo>
                <a:lnTo>
                  <a:pt x="29627" y="16144"/>
                </a:lnTo>
                <a:lnTo>
                  <a:pt x="0" y="0"/>
                </a:lnTo>
                <a:close/>
              </a:path>
              <a:path w="9143365" h="1839595">
                <a:moveTo>
                  <a:pt x="9143202" y="1052712"/>
                </a:moveTo>
                <a:lnTo>
                  <a:pt x="9034551" y="1080254"/>
                </a:lnTo>
                <a:lnTo>
                  <a:pt x="8957851" y="1098085"/>
                </a:lnTo>
                <a:lnTo>
                  <a:pt x="8879407" y="1115076"/>
                </a:lnTo>
                <a:lnTo>
                  <a:pt x="8799261" y="1131232"/>
                </a:lnTo>
                <a:lnTo>
                  <a:pt x="8717455" y="1146561"/>
                </a:lnTo>
                <a:lnTo>
                  <a:pt x="8591729" y="1168015"/>
                </a:lnTo>
                <a:lnTo>
                  <a:pt x="8462508" y="1187643"/>
                </a:lnTo>
                <a:lnTo>
                  <a:pt x="8329937" y="1205467"/>
                </a:lnTo>
                <a:lnTo>
                  <a:pt x="8194160" y="1221508"/>
                </a:lnTo>
                <a:lnTo>
                  <a:pt x="8008385" y="1240162"/>
                </a:lnTo>
                <a:lnTo>
                  <a:pt x="7817507" y="1255737"/>
                </a:lnTo>
                <a:lnTo>
                  <a:pt x="7621867" y="1268286"/>
                </a:lnTo>
                <a:lnTo>
                  <a:pt x="7371142" y="1279797"/>
                </a:lnTo>
                <a:lnTo>
                  <a:pt x="7114175" y="1286762"/>
                </a:lnTo>
                <a:lnTo>
                  <a:pt x="6851633" y="1289283"/>
                </a:lnTo>
                <a:lnTo>
                  <a:pt x="9143202" y="1289283"/>
                </a:lnTo>
                <a:lnTo>
                  <a:pt x="9143202" y="1052712"/>
                </a:lnTo>
                <a:close/>
              </a:path>
            </a:pathLst>
          </a:custGeom>
          <a:solidFill>
            <a:srgbClr val="FFFFFF"/>
          </a:solidFill>
        </p:spPr>
        <p:txBody>
          <a:bodyPr wrap="square" lIns="0" tIns="0" rIns="0" bIns="0" rtlCol="0"/>
          <a:lstStyle/>
          <a:p>
            <a:endParaRPr dirty="0"/>
          </a:p>
        </p:txBody>
      </p:sp>
      <p:sp>
        <p:nvSpPr>
          <p:cNvPr id="4" name="object 4"/>
          <p:cNvSpPr/>
          <p:nvPr/>
        </p:nvSpPr>
        <p:spPr>
          <a:xfrm>
            <a:off x="0" y="5580329"/>
            <a:ext cx="9144000" cy="1278255"/>
          </a:xfrm>
          <a:custGeom>
            <a:avLst/>
            <a:gdLst/>
            <a:ahLst/>
            <a:cxnLst/>
            <a:rect l="l" t="t" r="r" b="b"/>
            <a:pathLst>
              <a:path w="9144000" h="1278254">
                <a:moveTo>
                  <a:pt x="0" y="0"/>
                </a:moveTo>
                <a:lnTo>
                  <a:pt x="0" y="1277670"/>
                </a:lnTo>
                <a:lnTo>
                  <a:pt x="9144000" y="1277670"/>
                </a:lnTo>
                <a:lnTo>
                  <a:pt x="9144000" y="812076"/>
                </a:lnTo>
                <a:lnTo>
                  <a:pt x="6812870" y="812076"/>
                </a:lnTo>
                <a:lnTo>
                  <a:pt x="6373854" y="808031"/>
                </a:lnTo>
                <a:lnTo>
                  <a:pt x="5861766" y="793169"/>
                </a:lnTo>
                <a:lnTo>
                  <a:pt x="5276316" y="764715"/>
                </a:lnTo>
                <a:lnTo>
                  <a:pt x="4979244" y="746080"/>
                </a:lnTo>
                <a:lnTo>
                  <a:pt x="4320955" y="695507"/>
                </a:lnTo>
                <a:lnTo>
                  <a:pt x="3604640" y="626628"/>
                </a:lnTo>
                <a:lnTo>
                  <a:pt x="2959968" y="552375"/>
                </a:lnTo>
                <a:lnTo>
                  <a:pt x="2336561" y="468880"/>
                </a:lnTo>
                <a:lnTo>
                  <a:pt x="1796314" y="386092"/>
                </a:lnTo>
                <a:lnTo>
                  <a:pt x="1387271" y="315845"/>
                </a:lnTo>
                <a:lnTo>
                  <a:pt x="1049378" y="251895"/>
                </a:lnTo>
                <a:lnTo>
                  <a:pt x="776587" y="195511"/>
                </a:lnTo>
                <a:lnTo>
                  <a:pt x="562312" y="147584"/>
                </a:lnTo>
                <a:lnTo>
                  <a:pt x="360858" y="98940"/>
                </a:lnTo>
                <a:lnTo>
                  <a:pt x="209529" y="59591"/>
                </a:lnTo>
                <a:lnTo>
                  <a:pt x="102069" y="29870"/>
                </a:lnTo>
                <a:lnTo>
                  <a:pt x="0" y="0"/>
                </a:lnTo>
                <a:close/>
              </a:path>
              <a:path w="9144000" h="1278254">
                <a:moveTo>
                  <a:pt x="9144000" y="555750"/>
                </a:moveTo>
                <a:lnTo>
                  <a:pt x="9093881" y="573599"/>
                </a:lnTo>
                <a:lnTo>
                  <a:pt x="9038101" y="591725"/>
                </a:lnTo>
                <a:lnTo>
                  <a:pt x="8979589" y="609084"/>
                </a:lnTo>
                <a:lnTo>
                  <a:pt x="8918451" y="625668"/>
                </a:lnTo>
                <a:lnTo>
                  <a:pt x="8854746" y="641485"/>
                </a:lnTo>
                <a:lnTo>
                  <a:pt x="8754500" y="663788"/>
                </a:lnTo>
                <a:lnTo>
                  <a:pt x="8684628" y="677721"/>
                </a:lnTo>
                <a:lnTo>
                  <a:pt x="8612388" y="690915"/>
                </a:lnTo>
                <a:lnTo>
                  <a:pt x="8537840" y="703378"/>
                </a:lnTo>
                <a:lnTo>
                  <a:pt x="8461039" y="715118"/>
                </a:lnTo>
                <a:lnTo>
                  <a:pt x="8341742" y="731391"/>
                </a:lnTo>
                <a:lnTo>
                  <a:pt x="8217700" y="746082"/>
                </a:lnTo>
                <a:lnTo>
                  <a:pt x="8175332" y="750633"/>
                </a:lnTo>
                <a:lnTo>
                  <a:pt x="8045266" y="763259"/>
                </a:lnTo>
                <a:lnTo>
                  <a:pt x="7865201" y="777738"/>
                </a:lnTo>
                <a:lnTo>
                  <a:pt x="7677965" y="789585"/>
                </a:lnTo>
                <a:lnTo>
                  <a:pt x="7434534" y="800791"/>
                </a:lnTo>
                <a:lnTo>
                  <a:pt x="7129834" y="809121"/>
                </a:lnTo>
                <a:lnTo>
                  <a:pt x="6812870" y="812076"/>
                </a:lnTo>
                <a:lnTo>
                  <a:pt x="9144000" y="812076"/>
                </a:lnTo>
                <a:lnTo>
                  <a:pt x="9144000" y="555750"/>
                </a:lnTo>
                <a:close/>
              </a:path>
            </a:pathLst>
          </a:custGeom>
          <a:solidFill>
            <a:srgbClr val="FEC600"/>
          </a:solidFill>
        </p:spPr>
        <p:txBody>
          <a:bodyPr wrap="square" lIns="0" tIns="0" rIns="0" bIns="0" rtlCol="0"/>
          <a:lstStyle/>
          <a:p>
            <a:endParaRPr dirty="0"/>
          </a:p>
        </p:txBody>
      </p:sp>
      <p:sp>
        <p:nvSpPr>
          <p:cNvPr id="5" name="Title 4">
            <a:extLst>
              <a:ext uri="{FF2B5EF4-FFF2-40B4-BE49-F238E27FC236}">
                <a16:creationId xmlns:a16="http://schemas.microsoft.com/office/drawing/2014/main" id="{F06EEB6E-A80F-491F-8C73-CFF48B3A51FC}"/>
              </a:ext>
            </a:extLst>
          </p:cNvPr>
          <p:cNvSpPr>
            <a:spLocks noGrp="1"/>
          </p:cNvSpPr>
          <p:nvPr>
            <p:ph type="title"/>
          </p:nvPr>
        </p:nvSpPr>
        <p:spPr>
          <a:xfrm>
            <a:off x="457200" y="274320"/>
            <a:ext cx="8229600" cy="492443"/>
          </a:xfrm>
        </p:spPr>
        <p:txBody>
          <a:bodyPr/>
          <a:lstStyle/>
          <a:p>
            <a:pPr algn="ctr"/>
            <a:r>
              <a:rPr lang="en-US" sz="3200" b="1" dirty="0">
                <a:solidFill>
                  <a:srgbClr val="FFC000"/>
                </a:solidFill>
              </a:rPr>
              <a:t>Actual Knowledge</a:t>
            </a:r>
          </a:p>
        </p:txBody>
      </p:sp>
      <p:sp>
        <p:nvSpPr>
          <p:cNvPr id="6" name="Text Placeholder 5">
            <a:extLst>
              <a:ext uri="{FF2B5EF4-FFF2-40B4-BE49-F238E27FC236}">
                <a16:creationId xmlns:a16="http://schemas.microsoft.com/office/drawing/2014/main" id="{32756ED9-B810-47CE-A57D-0475B57FB507}"/>
              </a:ext>
            </a:extLst>
          </p:cNvPr>
          <p:cNvSpPr>
            <a:spLocks noGrp="1"/>
          </p:cNvSpPr>
          <p:nvPr>
            <p:ph type="body" idx="1"/>
          </p:nvPr>
        </p:nvSpPr>
        <p:spPr>
          <a:xfrm>
            <a:off x="457200" y="1050220"/>
            <a:ext cx="8229600" cy="1449115"/>
          </a:xfrm>
        </p:spPr>
        <p:txBody>
          <a:bodyPr/>
          <a:lstStyle/>
          <a:p>
            <a:pPr marL="0" marR="0" indent="0" algn="just">
              <a:lnSpc>
                <a:spcPts val="2600"/>
              </a:lnSpc>
              <a:spcBef>
                <a:spcPts val="900"/>
              </a:spcBef>
              <a:spcAft>
                <a:spcPts val="0"/>
              </a:spcAft>
            </a:pPr>
            <a:r>
              <a:rPr lang="en-US" sz="2400" spc="-20" dirty="0">
                <a:solidFill>
                  <a:srgbClr val="FFC000"/>
                </a:solidFill>
                <a:latin typeface="Calibri" panose="02020603050405020304" pitchFamily="2"/>
              </a:rPr>
              <a:t>TJC is deemed to have actual knowledge only if reported to Title IX Coordinator or an institutional official with authority to initiate corrective measures. </a:t>
            </a:r>
          </a:p>
          <a:p>
            <a:pPr marL="0" marR="0" indent="0" algn="just">
              <a:lnSpc>
                <a:spcPts val="2600"/>
              </a:lnSpc>
              <a:spcBef>
                <a:spcPts val="900"/>
              </a:spcBef>
              <a:spcAft>
                <a:spcPts val="0"/>
              </a:spcAft>
            </a:pPr>
            <a:endParaRPr lang="en-US" sz="2400" spc="-20" dirty="0">
              <a:solidFill>
                <a:srgbClr val="FFC000"/>
              </a:solidFill>
              <a:latin typeface="Calibri" panose="02020603050405020304" pitchFamily="2"/>
            </a:endParaRPr>
          </a:p>
        </p:txBody>
      </p:sp>
      <p:sp>
        <p:nvSpPr>
          <p:cNvPr id="7" name="Slide Number Placeholder 3">
            <a:extLst>
              <a:ext uri="{FF2B5EF4-FFF2-40B4-BE49-F238E27FC236}">
                <a16:creationId xmlns:a16="http://schemas.microsoft.com/office/drawing/2014/main" id="{3AF12F68-340C-4B83-9789-13BFFA5DA810}"/>
              </a:ext>
            </a:extLst>
          </p:cNvPr>
          <p:cNvSpPr>
            <a:spLocks noGrp="1"/>
          </p:cNvSpPr>
          <p:nvPr>
            <p:ph type="sldNum" sz="quarter" idx="7"/>
          </p:nvPr>
        </p:nvSpPr>
        <p:spPr>
          <a:xfrm>
            <a:off x="6583680" y="6377940"/>
            <a:ext cx="2103120" cy="276999"/>
          </a:xfrm>
        </p:spPr>
        <p:txBody>
          <a:bodyPr/>
          <a:lstStyle/>
          <a:p>
            <a:fld id="{9E8F3BBE-8603-4F36-8819-F90F428AB6EE}" type="slidenum">
              <a:rPr lang="en-US" smtClean="0">
                <a:solidFill>
                  <a:schemeClr val="bg1"/>
                </a:solidFill>
              </a:rPr>
              <a:t>17</a:t>
            </a:fld>
            <a:endParaRPr lang="en-US" dirty="0">
              <a:solidFill>
                <a:schemeClr val="bg1"/>
              </a:solidFill>
            </a:endParaRPr>
          </a:p>
        </p:txBody>
      </p:sp>
    </p:spTree>
    <p:extLst>
      <p:ext uri="{BB962C8B-B14F-4D97-AF65-F5344CB8AC3E}">
        <p14:creationId xmlns:p14="http://schemas.microsoft.com/office/powerpoint/2010/main" val="919581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137"/>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solidFill>
            <a:srgbClr val="231F20"/>
          </a:solidFill>
        </p:spPr>
        <p:txBody>
          <a:bodyPr wrap="square" lIns="0" tIns="0" rIns="0" bIns="0" rtlCol="0"/>
          <a:lstStyle/>
          <a:p>
            <a:endParaRPr dirty="0"/>
          </a:p>
        </p:txBody>
      </p:sp>
      <p:sp>
        <p:nvSpPr>
          <p:cNvPr id="3" name="object 3"/>
          <p:cNvSpPr/>
          <p:nvPr/>
        </p:nvSpPr>
        <p:spPr>
          <a:xfrm>
            <a:off x="797" y="5009268"/>
            <a:ext cx="9143365" cy="1839595"/>
          </a:xfrm>
          <a:custGeom>
            <a:avLst/>
            <a:gdLst/>
            <a:ahLst/>
            <a:cxnLst/>
            <a:rect l="l" t="t" r="r" b="b"/>
            <a:pathLst>
              <a:path w="9143365" h="1839595">
                <a:moveTo>
                  <a:pt x="0" y="0"/>
                </a:moveTo>
                <a:lnTo>
                  <a:pt x="0" y="1839137"/>
                </a:lnTo>
                <a:lnTo>
                  <a:pt x="9143202" y="1839137"/>
                </a:lnTo>
                <a:lnTo>
                  <a:pt x="9143202" y="1289283"/>
                </a:lnTo>
                <a:lnTo>
                  <a:pt x="6851633" y="1289283"/>
                </a:lnTo>
                <a:lnTo>
                  <a:pt x="6530164" y="1286585"/>
                </a:lnTo>
                <a:lnTo>
                  <a:pt x="6202777" y="1277809"/>
                </a:lnTo>
                <a:lnTo>
                  <a:pt x="5814884" y="1260122"/>
                </a:lnTo>
                <a:lnTo>
                  <a:pt x="5422334" y="1234680"/>
                </a:lnTo>
                <a:lnTo>
                  <a:pt x="5026954" y="1201760"/>
                </a:lnTo>
                <a:lnTo>
                  <a:pt x="4630574" y="1161641"/>
                </a:lnTo>
                <a:lnTo>
                  <a:pt x="4235020" y="1114601"/>
                </a:lnTo>
                <a:lnTo>
                  <a:pt x="3842123" y="1060920"/>
                </a:lnTo>
                <a:lnTo>
                  <a:pt x="3786229" y="1052712"/>
                </a:lnTo>
                <a:lnTo>
                  <a:pt x="3398694" y="991793"/>
                </a:lnTo>
                <a:lnTo>
                  <a:pt x="3017643" y="924816"/>
                </a:lnTo>
                <a:lnTo>
                  <a:pt x="2697646" y="862807"/>
                </a:lnTo>
                <a:lnTo>
                  <a:pt x="2384974" y="796735"/>
                </a:lnTo>
                <a:lnTo>
                  <a:pt x="2080776" y="726778"/>
                </a:lnTo>
                <a:lnTo>
                  <a:pt x="1834584" y="665637"/>
                </a:lnTo>
                <a:lnTo>
                  <a:pt x="1595743" y="602021"/>
                </a:lnTo>
                <a:lnTo>
                  <a:pt x="1410411" y="549414"/>
                </a:lnTo>
                <a:lnTo>
                  <a:pt x="1230551" y="495339"/>
                </a:lnTo>
                <a:lnTo>
                  <a:pt x="1056506" y="439849"/>
                </a:lnTo>
                <a:lnTo>
                  <a:pt x="929992" y="397333"/>
                </a:lnTo>
                <a:lnTo>
                  <a:pt x="807084" y="354073"/>
                </a:lnTo>
                <a:lnTo>
                  <a:pt x="687927" y="310089"/>
                </a:lnTo>
                <a:lnTo>
                  <a:pt x="572663" y="265404"/>
                </a:lnTo>
                <a:lnTo>
                  <a:pt x="498054" y="235235"/>
                </a:lnTo>
                <a:lnTo>
                  <a:pt x="425284" y="204771"/>
                </a:lnTo>
                <a:lnTo>
                  <a:pt x="354392" y="174018"/>
                </a:lnTo>
                <a:lnTo>
                  <a:pt x="285424" y="142982"/>
                </a:lnTo>
                <a:lnTo>
                  <a:pt x="218420" y="111670"/>
                </a:lnTo>
                <a:lnTo>
                  <a:pt x="153425" y="80089"/>
                </a:lnTo>
                <a:lnTo>
                  <a:pt x="90479" y="48245"/>
                </a:lnTo>
                <a:lnTo>
                  <a:pt x="29627" y="16144"/>
                </a:lnTo>
                <a:lnTo>
                  <a:pt x="0" y="0"/>
                </a:lnTo>
                <a:close/>
              </a:path>
              <a:path w="9143365" h="1839595">
                <a:moveTo>
                  <a:pt x="9143202" y="1052712"/>
                </a:moveTo>
                <a:lnTo>
                  <a:pt x="9034551" y="1080254"/>
                </a:lnTo>
                <a:lnTo>
                  <a:pt x="8957851" y="1098085"/>
                </a:lnTo>
                <a:lnTo>
                  <a:pt x="8879407" y="1115076"/>
                </a:lnTo>
                <a:lnTo>
                  <a:pt x="8799261" y="1131232"/>
                </a:lnTo>
                <a:lnTo>
                  <a:pt x="8717455" y="1146561"/>
                </a:lnTo>
                <a:lnTo>
                  <a:pt x="8591729" y="1168015"/>
                </a:lnTo>
                <a:lnTo>
                  <a:pt x="8462508" y="1187643"/>
                </a:lnTo>
                <a:lnTo>
                  <a:pt x="8329937" y="1205467"/>
                </a:lnTo>
                <a:lnTo>
                  <a:pt x="8194160" y="1221508"/>
                </a:lnTo>
                <a:lnTo>
                  <a:pt x="8008385" y="1240162"/>
                </a:lnTo>
                <a:lnTo>
                  <a:pt x="7817507" y="1255737"/>
                </a:lnTo>
                <a:lnTo>
                  <a:pt x="7621867" y="1268286"/>
                </a:lnTo>
                <a:lnTo>
                  <a:pt x="7371142" y="1279797"/>
                </a:lnTo>
                <a:lnTo>
                  <a:pt x="7114175" y="1286762"/>
                </a:lnTo>
                <a:lnTo>
                  <a:pt x="6851633" y="1289283"/>
                </a:lnTo>
                <a:lnTo>
                  <a:pt x="9143202" y="1289283"/>
                </a:lnTo>
                <a:lnTo>
                  <a:pt x="9143202" y="1052712"/>
                </a:lnTo>
                <a:close/>
              </a:path>
            </a:pathLst>
          </a:custGeom>
          <a:solidFill>
            <a:srgbClr val="FFFFFF"/>
          </a:solidFill>
        </p:spPr>
        <p:txBody>
          <a:bodyPr wrap="square" lIns="0" tIns="0" rIns="0" bIns="0" rtlCol="0"/>
          <a:lstStyle/>
          <a:p>
            <a:endParaRPr dirty="0"/>
          </a:p>
        </p:txBody>
      </p:sp>
      <p:sp>
        <p:nvSpPr>
          <p:cNvPr id="4" name="object 4"/>
          <p:cNvSpPr/>
          <p:nvPr/>
        </p:nvSpPr>
        <p:spPr>
          <a:xfrm>
            <a:off x="0" y="5580329"/>
            <a:ext cx="9144000" cy="1278255"/>
          </a:xfrm>
          <a:custGeom>
            <a:avLst/>
            <a:gdLst/>
            <a:ahLst/>
            <a:cxnLst/>
            <a:rect l="l" t="t" r="r" b="b"/>
            <a:pathLst>
              <a:path w="9144000" h="1278254">
                <a:moveTo>
                  <a:pt x="0" y="0"/>
                </a:moveTo>
                <a:lnTo>
                  <a:pt x="0" y="1277670"/>
                </a:lnTo>
                <a:lnTo>
                  <a:pt x="9144000" y="1277670"/>
                </a:lnTo>
                <a:lnTo>
                  <a:pt x="9144000" y="812076"/>
                </a:lnTo>
                <a:lnTo>
                  <a:pt x="6812870" y="812076"/>
                </a:lnTo>
                <a:lnTo>
                  <a:pt x="6373854" y="808031"/>
                </a:lnTo>
                <a:lnTo>
                  <a:pt x="5861766" y="793169"/>
                </a:lnTo>
                <a:lnTo>
                  <a:pt x="5276316" y="764715"/>
                </a:lnTo>
                <a:lnTo>
                  <a:pt x="4979244" y="746080"/>
                </a:lnTo>
                <a:lnTo>
                  <a:pt x="4320955" y="695507"/>
                </a:lnTo>
                <a:lnTo>
                  <a:pt x="3604640" y="626628"/>
                </a:lnTo>
                <a:lnTo>
                  <a:pt x="2959968" y="552375"/>
                </a:lnTo>
                <a:lnTo>
                  <a:pt x="2336561" y="468880"/>
                </a:lnTo>
                <a:lnTo>
                  <a:pt x="1796314" y="386092"/>
                </a:lnTo>
                <a:lnTo>
                  <a:pt x="1387271" y="315845"/>
                </a:lnTo>
                <a:lnTo>
                  <a:pt x="1049378" y="251895"/>
                </a:lnTo>
                <a:lnTo>
                  <a:pt x="776587" y="195511"/>
                </a:lnTo>
                <a:lnTo>
                  <a:pt x="562312" y="147584"/>
                </a:lnTo>
                <a:lnTo>
                  <a:pt x="360858" y="98940"/>
                </a:lnTo>
                <a:lnTo>
                  <a:pt x="209529" y="59591"/>
                </a:lnTo>
                <a:lnTo>
                  <a:pt x="102069" y="29870"/>
                </a:lnTo>
                <a:lnTo>
                  <a:pt x="0" y="0"/>
                </a:lnTo>
                <a:close/>
              </a:path>
              <a:path w="9144000" h="1278254">
                <a:moveTo>
                  <a:pt x="9144000" y="555750"/>
                </a:moveTo>
                <a:lnTo>
                  <a:pt x="9093881" y="573599"/>
                </a:lnTo>
                <a:lnTo>
                  <a:pt x="9038101" y="591725"/>
                </a:lnTo>
                <a:lnTo>
                  <a:pt x="8979589" y="609084"/>
                </a:lnTo>
                <a:lnTo>
                  <a:pt x="8918451" y="625668"/>
                </a:lnTo>
                <a:lnTo>
                  <a:pt x="8854746" y="641485"/>
                </a:lnTo>
                <a:lnTo>
                  <a:pt x="8754500" y="663788"/>
                </a:lnTo>
                <a:lnTo>
                  <a:pt x="8684628" y="677721"/>
                </a:lnTo>
                <a:lnTo>
                  <a:pt x="8612388" y="690915"/>
                </a:lnTo>
                <a:lnTo>
                  <a:pt x="8537840" y="703378"/>
                </a:lnTo>
                <a:lnTo>
                  <a:pt x="8461039" y="715118"/>
                </a:lnTo>
                <a:lnTo>
                  <a:pt x="8341742" y="731391"/>
                </a:lnTo>
                <a:lnTo>
                  <a:pt x="8217700" y="746082"/>
                </a:lnTo>
                <a:lnTo>
                  <a:pt x="8175332" y="750633"/>
                </a:lnTo>
                <a:lnTo>
                  <a:pt x="8045266" y="763259"/>
                </a:lnTo>
                <a:lnTo>
                  <a:pt x="7865201" y="777738"/>
                </a:lnTo>
                <a:lnTo>
                  <a:pt x="7677965" y="789585"/>
                </a:lnTo>
                <a:lnTo>
                  <a:pt x="7434534" y="800791"/>
                </a:lnTo>
                <a:lnTo>
                  <a:pt x="7129834" y="809121"/>
                </a:lnTo>
                <a:lnTo>
                  <a:pt x="6812870" y="812076"/>
                </a:lnTo>
                <a:lnTo>
                  <a:pt x="9144000" y="812076"/>
                </a:lnTo>
                <a:lnTo>
                  <a:pt x="9144000" y="555750"/>
                </a:lnTo>
                <a:close/>
              </a:path>
            </a:pathLst>
          </a:custGeom>
          <a:solidFill>
            <a:srgbClr val="FEC600"/>
          </a:solidFill>
        </p:spPr>
        <p:txBody>
          <a:bodyPr wrap="square" lIns="0" tIns="0" rIns="0" bIns="0" rtlCol="0"/>
          <a:lstStyle/>
          <a:p>
            <a:endParaRPr dirty="0"/>
          </a:p>
        </p:txBody>
      </p:sp>
      <p:sp>
        <p:nvSpPr>
          <p:cNvPr id="5" name="Title 4">
            <a:extLst>
              <a:ext uri="{FF2B5EF4-FFF2-40B4-BE49-F238E27FC236}">
                <a16:creationId xmlns:a16="http://schemas.microsoft.com/office/drawing/2014/main" id="{F06EEB6E-A80F-491F-8C73-CFF48B3A51FC}"/>
              </a:ext>
            </a:extLst>
          </p:cNvPr>
          <p:cNvSpPr>
            <a:spLocks noGrp="1"/>
          </p:cNvSpPr>
          <p:nvPr>
            <p:ph type="title"/>
          </p:nvPr>
        </p:nvSpPr>
        <p:spPr>
          <a:xfrm>
            <a:off x="457200" y="274320"/>
            <a:ext cx="8229600" cy="492443"/>
          </a:xfrm>
        </p:spPr>
        <p:txBody>
          <a:bodyPr/>
          <a:lstStyle/>
          <a:p>
            <a:pPr algn="ctr"/>
            <a:r>
              <a:rPr lang="en-US" sz="3200" b="1" dirty="0">
                <a:solidFill>
                  <a:srgbClr val="FFC000"/>
                </a:solidFill>
              </a:rPr>
              <a:t>Educational Program or Activity</a:t>
            </a:r>
          </a:p>
        </p:txBody>
      </p:sp>
      <p:sp>
        <p:nvSpPr>
          <p:cNvPr id="6" name="Text Placeholder 5">
            <a:extLst>
              <a:ext uri="{FF2B5EF4-FFF2-40B4-BE49-F238E27FC236}">
                <a16:creationId xmlns:a16="http://schemas.microsoft.com/office/drawing/2014/main" id="{32756ED9-B810-47CE-A57D-0475B57FB507}"/>
              </a:ext>
            </a:extLst>
          </p:cNvPr>
          <p:cNvSpPr>
            <a:spLocks noGrp="1"/>
          </p:cNvSpPr>
          <p:nvPr>
            <p:ph type="body" idx="1"/>
          </p:nvPr>
        </p:nvSpPr>
        <p:spPr>
          <a:xfrm>
            <a:off x="457200" y="1050220"/>
            <a:ext cx="8229600" cy="1667123"/>
          </a:xfrm>
        </p:spPr>
        <p:txBody>
          <a:bodyPr/>
          <a:lstStyle/>
          <a:p>
            <a:pPr marL="0" marR="0" indent="0" algn="just">
              <a:lnSpc>
                <a:spcPts val="2600"/>
              </a:lnSpc>
              <a:spcAft>
                <a:spcPts val="0"/>
              </a:spcAft>
            </a:pPr>
            <a:r>
              <a:rPr lang="en-US" sz="2400" spc="-20" dirty="0">
                <a:solidFill>
                  <a:srgbClr val="FFC000"/>
                </a:solidFill>
                <a:latin typeface="Calibri" panose="02020603050405020304" pitchFamily="2"/>
              </a:rPr>
              <a:t>Includes locations and events over which TJC exercises substantial control over both the Respondent and the context where the sexual harassment occurred whether on or off campus. It also includes any building owned or controlled by a student organization that is officially recognized by TJC.</a:t>
            </a:r>
          </a:p>
        </p:txBody>
      </p:sp>
      <p:sp>
        <p:nvSpPr>
          <p:cNvPr id="7" name="Slide Number Placeholder 3">
            <a:extLst>
              <a:ext uri="{FF2B5EF4-FFF2-40B4-BE49-F238E27FC236}">
                <a16:creationId xmlns:a16="http://schemas.microsoft.com/office/drawing/2014/main" id="{A0EFA581-BB2A-4F7F-A90D-C00E287F81A3}"/>
              </a:ext>
            </a:extLst>
          </p:cNvPr>
          <p:cNvSpPr>
            <a:spLocks noGrp="1"/>
          </p:cNvSpPr>
          <p:nvPr>
            <p:ph type="sldNum" sz="quarter" idx="7"/>
          </p:nvPr>
        </p:nvSpPr>
        <p:spPr>
          <a:xfrm>
            <a:off x="6583680" y="6377940"/>
            <a:ext cx="2103120" cy="276999"/>
          </a:xfrm>
        </p:spPr>
        <p:txBody>
          <a:bodyPr/>
          <a:lstStyle/>
          <a:p>
            <a:fld id="{9E8F3BBE-8603-4F36-8819-F90F428AB6EE}" type="slidenum">
              <a:rPr lang="en-US" smtClean="0">
                <a:solidFill>
                  <a:schemeClr val="bg1"/>
                </a:solidFill>
              </a:rPr>
              <a:t>18</a:t>
            </a:fld>
            <a:endParaRPr lang="en-US" dirty="0">
              <a:solidFill>
                <a:schemeClr val="bg1"/>
              </a:solidFill>
            </a:endParaRPr>
          </a:p>
        </p:txBody>
      </p:sp>
    </p:spTree>
    <p:extLst>
      <p:ext uri="{BB962C8B-B14F-4D97-AF65-F5344CB8AC3E}">
        <p14:creationId xmlns:p14="http://schemas.microsoft.com/office/powerpoint/2010/main" val="28395459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137"/>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solidFill>
            <a:srgbClr val="231F20"/>
          </a:solidFill>
        </p:spPr>
        <p:txBody>
          <a:bodyPr wrap="square" lIns="0" tIns="0" rIns="0" bIns="0" rtlCol="0"/>
          <a:lstStyle/>
          <a:p>
            <a:endParaRPr dirty="0"/>
          </a:p>
        </p:txBody>
      </p:sp>
      <p:sp>
        <p:nvSpPr>
          <p:cNvPr id="3" name="object 3"/>
          <p:cNvSpPr/>
          <p:nvPr/>
        </p:nvSpPr>
        <p:spPr>
          <a:xfrm>
            <a:off x="797" y="5009268"/>
            <a:ext cx="9143365" cy="1839595"/>
          </a:xfrm>
          <a:custGeom>
            <a:avLst/>
            <a:gdLst/>
            <a:ahLst/>
            <a:cxnLst/>
            <a:rect l="l" t="t" r="r" b="b"/>
            <a:pathLst>
              <a:path w="9143365" h="1839595">
                <a:moveTo>
                  <a:pt x="0" y="0"/>
                </a:moveTo>
                <a:lnTo>
                  <a:pt x="0" y="1839137"/>
                </a:lnTo>
                <a:lnTo>
                  <a:pt x="9143202" y="1839137"/>
                </a:lnTo>
                <a:lnTo>
                  <a:pt x="9143202" y="1289283"/>
                </a:lnTo>
                <a:lnTo>
                  <a:pt x="6851633" y="1289283"/>
                </a:lnTo>
                <a:lnTo>
                  <a:pt x="6530164" y="1286585"/>
                </a:lnTo>
                <a:lnTo>
                  <a:pt x="6202777" y="1277809"/>
                </a:lnTo>
                <a:lnTo>
                  <a:pt x="5814884" y="1260122"/>
                </a:lnTo>
                <a:lnTo>
                  <a:pt x="5422334" y="1234680"/>
                </a:lnTo>
                <a:lnTo>
                  <a:pt x="5026954" y="1201760"/>
                </a:lnTo>
                <a:lnTo>
                  <a:pt x="4630574" y="1161641"/>
                </a:lnTo>
                <a:lnTo>
                  <a:pt x="4235020" y="1114601"/>
                </a:lnTo>
                <a:lnTo>
                  <a:pt x="3842123" y="1060920"/>
                </a:lnTo>
                <a:lnTo>
                  <a:pt x="3786229" y="1052712"/>
                </a:lnTo>
                <a:lnTo>
                  <a:pt x="3398694" y="991793"/>
                </a:lnTo>
                <a:lnTo>
                  <a:pt x="3017643" y="924816"/>
                </a:lnTo>
                <a:lnTo>
                  <a:pt x="2697646" y="862807"/>
                </a:lnTo>
                <a:lnTo>
                  <a:pt x="2384974" y="796735"/>
                </a:lnTo>
                <a:lnTo>
                  <a:pt x="2080776" y="726778"/>
                </a:lnTo>
                <a:lnTo>
                  <a:pt x="1834584" y="665637"/>
                </a:lnTo>
                <a:lnTo>
                  <a:pt x="1595743" y="602021"/>
                </a:lnTo>
                <a:lnTo>
                  <a:pt x="1410411" y="549414"/>
                </a:lnTo>
                <a:lnTo>
                  <a:pt x="1230551" y="495339"/>
                </a:lnTo>
                <a:lnTo>
                  <a:pt x="1056506" y="439849"/>
                </a:lnTo>
                <a:lnTo>
                  <a:pt x="929992" y="397333"/>
                </a:lnTo>
                <a:lnTo>
                  <a:pt x="807084" y="354073"/>
                </a:lnTo>
                <a:lnTo>
                  <a:pt x="687927" y="310089"/>
                </a:lnTo>
                <a:lnTo>
                  <a:pt x="572663" y="265404"/>
                </a:lnTo>
                <a:lnTo>
                  <a:pt x="498054" y="235235"/>
                </a:lnTo>
                <a:lnTo>
                  <a:pt x="425284" y="204771"/>
                </a:lnTo>
                <a:lnTo>
                  <a:pt x="354392" y="174018"/>
                </a:lnTo>
                <a:lnTo>
                  <a:pt x="285424" y="142982"/>
                </a:lnTo>
                <a:lnTo>
                  <a:pt x="218420" y="111670"/>
                </a:lnTo>
                <a:lnTo>
                  <a:pt x="153425" y="80089"/>
                </a:lnTo>
                <a:lnTo>
                  <a:pt x="90479" y="48245"/>
                </a:lnTo>
                <a:lnTo>
                  <a:pt x="29627" y="16144"/>
                </a:lnTo>
                <a:lnTo>
                  <a:pt x="0" y="0"/>
                </a:lnTo>
                <a:close/>
              </a:path>
              <a:path w="9143365" h="1839595">
                <a:moveTo>
                  <a:pt x="9143202" y="1052712"/>
                </a:moveTo>
                <a:lnTo>
                  <a:pt x="9034551" y="1080254"/>
                </a:lnTo>
                <a:lnTo>
                  <a:pt x="8957851" y="1098085"/>
                </a:lnTo>
                <a:lnTo>
                  <a:pt x="8879407" y="1115076"/>
                </a:lnTo>
                <a:lnTo>
                  <a:pt x="8799261" y="1131232"/>
                </a:lnTo>
                <a:lnTo>
                  <a:pt x="8717455" y="1146561"/>
                </a:lnTo>
                <a:lnTo>
                  <a:pt x="8591729" y="1168015"/>
                </a:lnTo>
                <a:lnTo>
                  <a:pt x="8462508" y="1187643"/>
                </a:lnTo>
                <a:lnTo>
                  <a:pt x="8329937" y="1205467"/>
                </a:lnTo>
                <a:lnTo>
                  <a:pt x="8194160" y="1221508"/>
                </a:lnTo>
                <a:lnTo>
                  <a:pt x="8008385" y="1240162"/>
                </a:lnTo>
                <a:lnTo>
                  <a:pt x="7817507" y="1255737"/>
                </a:lnTo>
                <a:lnTo>
                  <a:pt x="7621867" y="1268286"/>
                </a:lnTo>
                <a:lnTo>
                  <a:pt x="7371142" y="1279797"/>
                </a:lnTo>
                <a:lnTo>
                  <a:pt x="7114175" y="1286762"/>
                </a:lnTo>
                <a:lnTo>
                  <a:pt x="6851633" y="1289283"/>
                </a:lnTo>
                <a:lnTo>
                  <a:pt x="9143202" y="1289283"/>
                </a:lnTo>
                <a:lnTo>
                  <a:pt x="9143202" y="1052712"/>
                </a:lnTo>
                <a:close/>
              </a:path>
            </a:pathLst>
          </a:custGeom>
          <a:solidFill>
            <a:srgbClr val="FFFFFF"/>
          </a:solidFill>
        </p:spPr>
        <p:txBody>
          <a:bodyPr wrap="square" lIns="0" tIns="0" rIns="0" bIns="0" rtlCol="0"/>
          <a:lstStyle/>
          <a:p>
            <a:endParaRPr dirty="0"/>
          </a:p>
        </p:txBody>
      </p:sp>
      <p:sp>
        <p:nvSpPr>
          <p:cNvPr id="4" name="object 4"/>
          <p:cNvSpPr/>
          <p:nvPr/>
        </p:nvSpPr>
        <p:spPr>
          <a:xfrm>
            <a:off x="0" y="5580329"/>
            <a:ext cx="9144000" cy="1278255"/>
          </a:xfrm>
          <a:custGeom>
            <a:avLst/>
            <a:gdLst/>
            <a:ahLst/>
            <a:cxnLst/>
            <a:rect l="l" t="t" r="r" b="b"/>
            <a:pathLst>
              <a:path w="9144000" h="1278254">
                <a:moveTo>
                  <a:pt x="0" y="0"/>
                </a:moveTo>
                <a:lnTo>
                  <a:pt x="0" y="1277670"/>
                </a:lnTo>
                <a:lnTo>
                  <a:pt x="9144000" y="1277670"/>
                </a:lnTo>
                <a:lnTo>
                  <a:pt x="9144000" y="812076"/>
                </a:lnTo>
                <a:lnTo>
                  <a:pt x="6812870" y="812076"/>
                </a:lnTo>
                <a:lnTo>
                  <a:pt x="6373854" y="808031"/>
                </a:lnTo>
                <a:lnTo>
                  <a:pt x="5861766" y="793169"/>
                </a:lnTo>
                <a:lnTo>
                  <a:pt x="5276316" y="764715"/>
                </a:lnTo>
                <a:lnTo>
                  <a:pt x="4979244" y="746080"/>
                </a:lnTo>
                <a:lnTo>
                  <a:pt x="4320955" y="695507"/>
                </a:lnTo>
                <a:lnTo>
                  <a:pt x="3604640" y="626628"/>
                </a:lnTo>
                <a:lnTo>
                  <a:pt x="2959968" y="552375"/>
                </a:lnTo>
                <a:lnTo>
                  <a:pt x="2336561" y="468880"/>
                </a:lnTo>
                <a:lnTo>
                  <a:pt x="1796314" y="386092"/>
                </a:lnTo>
                <a:lnTo>
                  <a:pt x="1387271" y="315845"/>
                </a:lnTo>
                <a:lnTo>
                  <a:pt x="1049378" y="251895"/>
                </a:lnTo>
                <a:lnTo>
                  <a:pt x="776587" y="195511"/>
                </a:lnTo>
                <a:lnTo>
                  <a:pt x="562312" y="147584"/>
                </a:lnTo>
                <a:lnTo>
                  <a:pt x="360858" y="98940"/>
                </a:lnTo>
                <a:lnTo>
                  <a:pt x="209529" y="59591"/>
                </a:lnTo>
                <a:lnTo>
                  <a:pt x="102069" y="29870"/>
                </a:lnTo>
                <a:lnTo>
                  <a:pt x="0" y="0"/>
                </a:lnTo>
                <a:close/>
              </a:path>
              <a:path w="9144000" h="1278254">
                <a:moveTo>
                  <a:pt x="9144000" y="555750"/>
                </a:moveTo>
                <a:lnTo>
                  <a:pt x="9093881" y="573599"/>
                </a:lnTo>
                <a:lnTo>
                  <a:pt x="9038101" y="591725"/>
                </a:lnTo>
                <a:lnTo>
                  <a:pt x="8979589" y="609084"/>
                </a:lnTo>
                <a:lnTo>
                  <a:pt x="8918451" y="625668"/>
                </a:lnTo>
                <a:lnTo>
                  <a:pt x="8854746" y="641485"/>
                </a:lnTo>
                <a:lnTo>
                  <a:pt x="8754500" y="663788"/>
                </a:lnTo>
                <a:lnTo>
                  <a:pt x="8684628" y="677721"/>
                </a:lnTo>
                <a:lnTo>
                  <a:pt x="8612388" y="690915"/>
                </a:lnTo>
                <a:lnTo>
                  <a:pt x="8537840" y="703378"/>
                </a:lnTo>
                <a:lnTo>
                  <a:pt x="8461039" y="715118"/>
                </a:lnTo>
                <a:lnTo>
                  <a:pt x="8341742" y="731391"/>
                </a:lnTo>
                <a:lnTo>
                  <a:pt x="8217700" y="746082"/>
                </a:lnTo>
                <a:lnTo>
                  <a:pt x="8175332" y="750633"/>
                </a:lnTo>
                <a:lnTo>
                  <a:pt x="8045266" y="763259"/>
                </a:lnTo>
                <a:lnTo>
                  <a:pt x="7865201" y="777738"/>
                </a:lnTo>
                <a:lnTo>
                  <a:pt x="7677965" y="789585"/>
                </a:lnTo>
                <a:lnTo>
                  <a:pt x="7434534" y="800791"/>
                </a:lnTo>
                <a:lnTo>
                  <a:pt x="7129834" y="809121"/>
                </a:lnTo>
                <a:lnTo>
                  <a:pt x="6812870" y="812076"/>
                </a:lnTo>
                <a:lnTo>
                  <a:pt x="9144000" y="812076"/>
                </a:lnTo>
                <a:lnTo>
                  <a:pt x="9144000" y="555750"/>
                </a:lnTo>
                <a:close/>
              </a:path>
            </a:pathLst>
          </a:custGeom>
          <a:solidFill>
            <a:srgbClr val="FEC600"/>
          </a:solidFill>
        </p:spPr>
        <p:txBody>
          <a:bodyPr wrap="square" lIns="0" tIns="0" rIns="0" bIns="0" rtlCol="0"/>
          <a:lstStyle/>
          <a:p>
            <a:endParaRPr dirty="0"/>
          </a:p>
        </p:txBody>
      </p:sp>
      <p:sp>
        <p:nvSpPr>
          <p:cNvPr id="5" name="Title 4">
            <a:extLst>
              <a:ext uri="{FF2B5EF4-FFF2-40B4-BE49-F238E27FC236}">
                <a16:creationId xmlns:a16="http://schemas.microsoft.com/office/drawing/2014/main" id="{F06EEB6E-A80F-491F-8C73-CFF48B3A51FC}"/>
              </a:ext>
            </a:extLst>
          </p:cNvPr>
          <p:cNvSpPr>
            <a:spLocks noGrp="1"/>
          </p:cNvSpPr>
          <p:nvPr>
            <p:ph type="title"/>
          </p:nvPr>
        </p:nvSpPr>
        <p:spPr>
          <a:xfrm>
            <a:off x="457200" y="274320"/>
            <a:ext cx="8229600" cy="492443"/>
          </a:xfrm>
        </p:spPr>
        <p:txBody>
          <a:bodyPr/>
          <a:lstStyle/>
          <a:p>
            <a:pPr algn="ctr"/>
            <a:r>
              <a:rPr lang="en-US" sz="3200" b="1" dirty="0">
                <a:solidFill>
                  <a:srgbClr val="FFC000"/>
                </a:solidFill>
              </a:rPr>
              <a:t>Response Obligation</a:t>
            </a:r>
          </a:p>
        </p:txBody>
      </p:sp>
      <p:sp>
        <p:nvSpPr>
          <p:cNvPr id="6" name="Text Placeholder 5">
            <a:extLst>
              <a:ext uri="{FF2B5EF4-FFF2-40B4-BE49-F238E27FC236}">
                <a16:creationId xmlns:a16="http://schemas.microsoft.com/office/drawing/2014/main" id="{32756ED9-B810-47CE-A57D-0475B57FB507}"/>
              </a:ext>
            </a:extLst>
          </p:cNvPr>
          <p:cNvSpPr>
            <a:spLocks noGrp="1"/>
          </p:cNvSpPr>
          <p:nvPr>
            <p:ph type="body" idx="1"/>
          </p:nvPr>
        </p:nvSpPr>
        <p:spPr>
          <a:xfrm>
            <a:off x="457200" y="1050220"/>
            <a:ext cx="8229600" cy="820738"/>
          </a:xfrm>
        </p:spPr>
        <p:txBody>
          <a:bodyPr/>
          <a:lstStyle/>
          <a:p>
            <a:pPr marL="230188" marR="0" indent="-230188" algn="just">
              <a:lnSpc>
                <a:spcPts val="2600"/>
              </a:lnSpc>
              <a:spcAft>
                <a:spcPts val="0"/>
              </a:spcAft>
              <a:buFont typeface="Arial" panose="020B0604020202020204" pitchFamily="34" charset="0"/>
              <a:buChar char="•"/>
            </a:pPr>
            <a:r>
              <a:rPr lang="en-US" sz="2400" spc="-20" dirty="0">
                <a:solidFill>
                  <a:srgbClr val="FFC000"/>
                </a:solidFill>
                <a:latin typeface="Calibri" panose="02020603050405020304" pitchFamily="2"/>
              </a:rPr>
              <a:t>TJC must respond promptly</a:t>
            </a:r>
          </a:p>
          <a:p>
            <a:pPr marL="230188" marR="0" indent="-230188" algn="just">
              <a:lnSpc>
                <a:spcPts val="2600"/>
              </a:lnSpc>
              <a:spcBef>
                <a:spcPts val="1200"/>
              </a:spcBef>
              <a:spcAft>
                <a:spcPts val="0"/>
              </a:spcAft>
              <a:buFont typeface="Arial" panose="020B0604020202020204" pitchFamily="34" charset="0"/>
              <a:buChar char="•"/>
            </a:pPr>
            <a:r>
              <a:rPr lang="en-US" sz="2400" spc="-20" dirty="0">
                <a:solidFill>
                  <a:srgbClr val="FFC000"/>
                </a:solidFill>
                <a:latin typeface="Calibri" panose="02020603050405020304" pitchFamily="2"/>
              </a:rPr>
              <a:t>“Reasonably prompt” timeframe is required</a:t>
            </a:r>
          </a:p>
        </p:txBody>
      </p:sp>
      <p:sp>
        <p:nvSpPr>
          <p:cNvPr id="7" name="Slide Number Placeholder 3">
            <a:extLst>
              <a:ext uri="{FF2B5EF4-FFF2-40B4-BE49-F238E27FC236}">
                <a16:creationId xmlns:a16="http://schemas.microsoft.com/office/drawing/2014/main" id="{A587E3FC-F141-4C0B-BCF7-013C76DEC43F}"/>
              </a:ext>
            </a:extLst>
          </p:cNvPr>
          <p:cNvSpPr>
            <a:spLocks noGrp="1"/>
          </p:cNvSpPr>
          <p:nvPr>
            <p:ph type="sldNum" sz="quarter" idx="7"/>
          </p:nvPr>
        </p:nvSpPr>
        <p:spPr>
          <a:xfrm>
            <a:off x="6583680" y="6377940"/>
            <a:ext cx="2103120" cy="276999"/>
          </a:xfrm>
        </p:spPr>
        <p:txBody>
          <a:bodyPr/>
          <a:lstStyle/>
          <a:p>
            <a:fld id="{9E8F3BBE-8603-4F36-8819-F90F428AB6EE}" type="slidenum">
              <a:rPr lang="en-US" smtClean="0">
                <a:solidFill>
                  <a:schemeClr val="bg1"/>
                </a:solidFill>
              </a:rPr>
              <a:t>19</a:t>
            </a:fld>
            <a:endParaRPr lang="en-US" dirty="0">
              <a:solidFill>
                <a:schemeClr val="bg1"/>
              </a:solidFill>
            </a:endParaRPr>
          </a:p>
        </p:txBody>
      </p:sp>
    </p:spTree>
    <p:extLst>
      <p:ext uri="{BB962C8B-B14F-4D97-AF65-F5344CB8AC3E}">
        <p14:creationId xmlns:p14="http://schemas.microsoft.com/office/powerpoint/2010/main" val="2562329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10681"/>
            <a:ext cx="8686800" cy="1168539"/>
          </a:xfrm>
          <a:solidFill>
            <a:schemeClr val="tx1"/>
          </a:solidFill>
        </p:spPr>
        <p:txBody>
          <a:bodyPr>
            <a:normAutofit/>
          </a:bodyPr>
          <a:lstStyle/>
          <a:p>
            <a:pPr algn="ctr"/>
            <a:br>
              <a:rPr lang="en-US" b="1" dirty="0">
                <a:solidFill>
                  <a:srgbClr val="FFC000"/>
                </a:solidFill>
                <a:latin typeface="+mn-lt"/>
              </a:rPr>
            </a:br>
            <a:r>
              <a:rPr lang="en-US" sz="3200" b="1" dirty="0">
                <a:solidFill>
                  <a:srgbClr val="FFC000"/>
                </a:solidFill>
                <a:latin typeface="+mn-lt"/>
              </a:rPr>
              <a:t>presented by:</a:t>
            </a:r>
          </a:p>
        </p:txBody>
      </p:sp>
      <p:sp>
        <p:nvSpPr>
          <p:cNvPr id="4" name="Slide Number Placeholder 3"/>
          <p:cNvSpPr>
            <a:spLocks noGrp="1"/>
          </p:cNvSpPr>
          <p:nvPr>
            <p:ph type="sldNum" sz="quarter" idx="7"/>
          </p:nvPr>
        </p:nvSpPr>
        <p:spPr>
          <a:xfrm>
            <a:off x="6583680" y="6377940"/>
            <a:ext cx="2103120" cy="276999"/>
          </a:xfrm>
        </p:spPr>
        <p:txBody>
          <a:bodyPr/>
          <a:lstStyle/>
          <a:p>
            <a:fld id="{9E8F3BBE-8603-4F36-8819-F90F428AB6EE}" type="slidenum">
              <a:rPr lang="en-US" smtClean="0">
                <a:solidFill>
                  <a:schemeClr val="bg1"/>
                </a:solidFill>
              </a:rPr>
              <a:t>2</a:t>
            </a:fld>
            <a:endParaRPr lang="en-US" dirty="0">
              <a:solidFill>
                <a:schemeClr val="bg1"/>
              </a:solidFill>
            </a:endParaRPr>
          </a:p>
        </p:txBody>
      </p:sp>
      <p:sp>
        <p:nvSpPr>
          <p:cNvPr id="3" name="Content Placeholder 2"/>
          <p:cNvSpPr>
            <a:spLocks noGrp="1"/>
          </p:cNvSpPr>
          <p:nvPr>
            <p:ph idx="4294967295"/>
          </p:nvPr>
        </p:nvSpPr>
        <p:spPr>
          <a:xfrm>
            <a:off x="457200" y="1916192"/>
            <a:ext cx="8229600" cy="3570208"/>
          </a:xfrm>
        </p:spPr>
        <p:txBody>
          <a:bodyPr/>
          <a:lstStyle/>
          <a:p>
            <a:pPr algn="ctr"/>
            <a:r>
              <a:rPr lang="en-US" sz="3200" b="1" cap="small" dirty="0">
                <a:solidFill>
                  <a:schemeClr val="tx1"/>
                </a:solidFill>
              </a:rPr>
              <a:t>Leigh C. Porter</a:t>
            </a:r>
          </a:p>
          <a:p>
            <a:pPr algn="ctr"/>
            <a:r>
              <a:rPr lang="en-US" sz="2400" dirty="0">
                <a:solidFill>
                  <a:schemeClr val="tx1"/>
                </a:solidFill>
              </a:rPr>
              <a:t>Attorney</a:t>
            </a:r>
          </a:p>
          <a:p>
            <a:pPr algn="ctr"/>
            <a:endParaRPr lang="en-US" sz="2200" dirty="0">
              <a:solidFill>
                <a:schemeClr val="tx1"/>
              </a:solidFill>
            </a:endParaRPr>
          </a:p>
          <a:p>
            <a:pPr algn="ctr"/>
            <a:endParaRPr lang="en-US" sz="2200" dirty="0">
              <a:solidFill>
                <a:schemeClr val="tx1"/>
              </a:solidFill>
            </a:endParaRPr>
          </a:p>
          <a:p>
            <a:pPr algn="ctr"/>
            <a:endParaRPr lang="en-US" sz="2200" dirty="0">
              <a:solidFill>
                <a:schemeClr val="tx1"/>
              </a:solidFill>
            </a:endParaRPr>
          </a:p>
          <a:p>
            <a:pPr algn="ctr"/>
            <a:r>
              <a:rPr lang="en-US" sz="2200" dirty="0">
                <a:solidFill>
                  <a:schemeClr val="tx1"/>
                </a:solidFill>
              </a:rPr>
              <a:t>One American Center</a:t>
            </a:r>
          </a:p>
          <a:p>
            <a:pPr algn="ctr"/>
            <a:r>
              <a:rPr lang="en-US" sz="2200" dirty="0">
                <a:solidFill>
                  <a:schemeClr val="tx1"/>
                </a:solidFill>
              </a:rPr>
              <a:t>909 ESE Loop 323, Suite 400</a:t>
            </a:r>
          </a:p>
          <a:p>
            <a:pPr algn="ctr"/>
            <a:r>
              <a:rPr lang="en-US" sz="2200" dirty="0">
                <a:solidFill>
                  <a:schemeClr val="tx1"/>
                </a:solidFill>
              </a:rPr>
              <a:t>Tyler, Texas 75701</a:t>
            </a:r>
          </a:p>
          <a:p>
            <a:pPr algn="ctr"/>
            <a:r>
              <a:rPr lang="en-US" sz="2200" dirty="0">
                <a:solidFill>
                  <a:schemeClr val="tx1"/>
                </a:solidFill>
              </a:rPr>
              <a:t>Telephone: (903) 509-5000</a:t>
            </a:r>
          </a:p>
          <a:p>
            <a:pPr algn="ctr"/>
            <a:r>
              <a:rPr lang="en-US" sz="2200" dirty="0">
                <a:solidFill>
                  <a:schemeClr val="tx1"/>
                </a:solidFill>
              </a:rPr>
              <a:t>Facsimile: (903) 509-5094</a:t>
            </a:r>
          </a:p>
        </p:txBody>
      </p:sp>
      <p:pic>
        <p:nvPicPr>
          <p:cNvPr id="6" name="Picture 5">
            <a:extLst>
              <a:ext uri="{FF2B5EF4-FFF2-40B4-BE49-F238E27FC236}">
                <a16:creationId xmlns:a16="http://schemas.microsoft.com/office/drawing/2014/main" id="{268779D7-33D1-4248-AB0D-6D5AB1E6B7B6}"/>
              </a:ext>
            </a:extLst>
          </p:cNvPr>
          <p:cNvPicPr>
            <a:picLocks noChangeAspect="1"/>
          </p:cNvPicPr>
          <p:nvPr/>
        </p:nvPicPr>
        <p:blipFill>
          <a:blip r:embed="rId3"/>
          <a:stretch>
            <a:fillRect/>
          </a:stretch>
        </p:blipFill>
        <p:spPr>
          <a:xfrm>
            <a:off x="2261415" y="2974789"/>
            <a:ext cx="4621169" cy="682811"/>
          </a:xfrm>
          <a:prstGeom prst="rect">
            <a:avLst/>
          </a:prstGeom>
        </p:spPr>
      </p:pic>
    </p:spTree>
    <p:extLst>
      <p:ext uri="{BB962C8B-B14F-4D97-AF65-F5344CB8AC3E}">
        <p14:creationId xmlns:p14="http://schemas.microsoft.com/office/powerpoint/2010/main" val="434507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2E5603-F563-4E5F-B48F-A989CC25F2D3}"/>
              </a:ext>
            </a:extLst>
          </p:cNvPr>
          <p:cNvSpPr>
            <a:spLocks noGrp="1"/>
          </p:cNvSpPr>
          <p:nvPr>
            <p:ph type="body" idx="1"/>
          </p:nvPr>
        </p:nvSpPr>
        <p:spPr>
          <a:xfrm>
            <a:off x="457200" y="1577340"/>
            <a:ext cx="8229600" cy="4108817"/>
          </a:xfrm>
        </p:spPr>
        <p:txBody>
          <a:bodyPr/>
          <a:lstStyle/>
          <a:p>
            <a:pPr marL="230188" marR="0" indent="-230188" algn="l">
              <a:spcBef>
                <a:spcPts val="600"/>
              </a:spcBef>
              <a:spcAft>
                <a:spcPts val="0"/>
              </a:spcAft>
              <a:buFont typeface="Arial" panose="020B0604020202020204" pitchFamily="34" charset="0"/>
              <a:buChar char="•"/>
            </a:pPr>
            <a:r>
              <a:rPr lang="en-US" sz="2200" spc="-10" dirty="0">
                <a:solidFill>
                  <a:srgbClr val="000000"/>
                </a:solidFill>
                <a:latin typeface="Calibri" panose="02020603050405020304" pitchFamily="2"/>
              </a:rPr>
              <a:t>TJC must offer supportive measures to alleged victim (called “Complainant”)</a:t>
            </a:r>
          </a:p>
          <a:p>
            <a:pPr marL="230188" marR="0" indent="-230188" algn="l">
              <a:spcBef>
                <a:spcPts val="600"/>
              </a:spcBef>
              <a:spcAft>
                <a:spcPts val="0"/>
              </a:spcAft>
              <a:buFont typeface="Arial" panose="020B0604020202020204" pitchFamily="34" charset="0"/>
              <a:buChar char="•"/>
            </a:pPr>
            <a:r>
              <a:rPr lang="en-US" sz="2200" spc="-10" dirty="0">
                <a:solidFill>
                  <a:srgbClr val="000000"/>
                </a:solidFill>
                <a:latin typeface="Calibri" panose="02020603050405020304" pitchFamily="2"/>
              </a:rPr>
              <a:t>Even if alleged victim does not file a Formal Complaint</a:t>
            </a:r>
          </a:p>
          <a:p>
            <a:pPr marL="230188" marR="0" indent="-230188" algn="l">
              <a:spcBef>
                <a:spcPts val="600"/>
              </a:spcBef>
              <a:spcAft>
                <a:spcPts val="0"/>
              </a:spcAft>
              <a:buFont typeface="Arial" panose="020B0604020202020204" pitchFamily="34" charset="0"/>
              <a:buChar char="•"/>
            </a:pPr>
            <a:r>
              <a:rPr lang="en-US" sz="2200" spc="-10" dirty="0">
                <a:solidFill>
                  <a:srgbClr val="000000"/>
                </a:solidFill>
                <a:latin typeface="Calibri" panose="02020603050405020304" pitchFamily="2"/>
              </a:rPr>
              <a:t>Must be free, individualized, chosen by Complainant</a:t>
            </a:r>
          </a:p>
          <a:p>
            <a:pPr marL="230188" marR="0" indent="-230188" algn="l">
              <a:spcBef>
                <a:spcPts val="600"/>
              </a:spcBef>
              <a:spcAft>
                <a:spcPts val="0"/>
              </a:spcAft>
              <a:buFont typeface="Arial" panose="020B0604020202020204" pitchFamily="34" charset="0"/>
              <a:buChar char="•"/>
            </a:pPr>
            <a:r>
              <a:rPr lang="en-US" sz="2200" spc="-10" dirty="0">
                <a:solidFill>
                  <a:srgbClr val="000000"/>
                </a:solidFill>
                <a:latin typeface="Calibri" panose="02020603050405020304" pitchFamily="2"/>
              </a:rPr>
              <a:t>Title IX Coordinator must contact Complainant immediately regarding support measures</a:t>
            </a:r>
          </a:p>
          <a:p>
            <a:pPr marL="230188" marR="0" indent="-230188" algn="l">
              <a:spcBef>
                <a:spcPts val="600"/>
              </a:spcBef>
              <a:spcAft>
                <a:spcPts val="0"/>
              </a:spcAft>
              <a:buFont typeface="Arial" panose="020B0604020202020204" pitchFamily="34" charset="0"/>
              <a:buChar char="•"/>
            </a:pPr>
            <a:r>
              <a:rPr lang="en-US" sz="2200" spc="-10" dirty="0">
                <a:solidFill>
                  <a:srgbClr val="000000"/>
                </a:solidFill>
                <a:latin typeface="Calibri" panose="02020603050405020304" pitchFamily="2"/>
              </a:rPr>
              <a:t>Example: counseling, extensions of deadlines, course-related adjustments, modification of class/work schedules, campus escort services, mutual restrictions on contact, and other similar measures</a:t>
            </a:r>
          </a:p>
          <a:p>
            <a:pPr marL="230188" marR="0" indent="-230188" algn="l">
              <a:spcBef>
                <a:spcPts val="600"/>
              </a:spcBef>
              <a:spcAft>
                <a:spcPts val="0"/>
              </a:spcAft>
              <a:buFont typeface="Arial" panose="020B0604020202020204" pitchFamily="34" charset="0"/>
              <a:buChar char="•"/>
            </a:pPr>
            <a:r>
              <a:rPr lang="en-US" sz="2200" spc="-10" dirty="0">
                <a:solidFill>
                  <a:srgbClr val="000000"/>
                </a:solidFill>
                <a:latin typeface="Calibri" panose="02020603050405020304" pitchFamily="2"/>
              </a:rPr>
              <a:t>Designed to restore access to educational program/activity and protect safety of all parties</a:t>
            </a:r>
          </a:p>
        </p:txBody>
      </p:sp>
      <p:sp>
        <p:nvSpPr>
          <p:cNvPr id="4" name="Title 1">
            <a:extLst>
              <a:ext uri="{FF2B5EF4-FFF2-40B4-BE49-F238E27FC236}">
                <a16:creationId xmlns:a16="http://schemas.microsoft.com/office/drawing/2014/main" id="{C6BBFB60-F7BD-4626-AEF7-CCAD05C2A173}"/>
              </a:ext>
            </a:extLst>
          </p:cNvPr>
          <p:cNvSpPr txBox="1">
            <a:spLocks/>
          </p:cNvSpPr>
          <p:nvPr/>
        </p:nvSpPr>
        <p:spPr>
          <a:xfrm>
            <a:off x="228600" y="179955"/>
            <a:ext cx="8686800" cy="1168539"/>
          </a:xfrm>
          <a:prstGeom prst="rect">
            <a:avLst/>
          </a:prstGeom>
          <a:solidFill>
            <a:schemeClr val="tx1"/>
          </a:solidFill>
        </p:spPr>
        <p:txBody>
          <a:bodyPr wrap="square" lIns="0" tIns="0" rIns="0" bIns="0">
            <a:normAutofit/>
          </a:bodyPr>
          <a:lstStyle>
            <a:lvl1pPr>
              <a:defRPr>
                <a:latin typeface="+mj-lt"/>
                <a:ea typeface="+mj-ea"/>
                <a:cs typeface="+mj-cs"/>
              </a:defRPr>
            </a:lvl1pPr>
          </a:lstStyle>
          <a:p>
            <a:pPr algn="ctr"/>
            <a:br>
              <a:rPr lang="en-US" b="1" kern="0" dirty="0">
                <a:solidFill>
                  <a:srgbClr val="FFC000"/>
                </a:solidFill>
                <a:latin typeface="+mn-lt"/>
              </a:rPr>
            </a:br>
            <a:r>
              <a:rPr lang="en-US" sz="3200" b="1" kern="0" dirty="0">
                <a:solidFill>
                  <a:srgbClr val="FFC000"/>
                </a:solidFill>
                <a:latin typeface="+mn-lt"/>
              </a:rPr>
              <a:t>Support Measures</a:t>
            </a:r>
          </a:p>
        </p:txBody>
      </p:sp>
      <p:sp>
        <p:nvSpPr>
          <p:cNvPr id="5" name="Slide Number Placeholder 3">
            <a:extLst>
              <a:ext uri="{FF2B5EF4-FFF2-40B4-BE49-F238E27FC236}">
                <a16:creationId xmlns:a16="http://schemas.microsoft.com/office/drawing/2014/main" id="{A515954F-F1F1-4434-835B-548F9FEC5675}"/>
              </a:ext>
            </a:extLst>
          </p:cNvPr>
          <p:cNvSpPr>
            <a:spLocks noGrp="1"/>
          </p:cNvSpPr>
          <p:nvPr>
            <p:ph type="sldNum" sz="quarter" idx="7"/>
          </p:nvPr>
        </p:nvSpPr>
        <p:spPr>
          <a:xfrm>
            <a:off x="6583680" y="6377940"/>
            <a:ext cx="2103120" cy="276999"/>
          </a:xfrm>
        </p:spPr>
        <p:txBody>
          <a:bodyPr/>
          <a:lstStyle/>
          <a:p>
            <a:fld id="{9E8F3BBE-8603-4F36-8819-F90F428AB6EE}" type="slidenum">
              <a:rPr lang="en-US" smtClean="0">
                <a:solidFill>
                  <a:schemeClr val="bg1"/>
                </a:solidFill>
              </a:rPr>
              <a:t>20</a:t>
            </a:fld>
            <a:endParaRPr lang="en-US" dirty="0">
              <a:solidFill>
                <a:schemeClr val="bg1"/>
              </a:solidFill>
            </a:endParaRPr>
          </a:p>
        </p:txBody>
      </p:sp>
    </p:spTree>
    <p:extLst>
      <p:ext uri="{BB962C8B-B14F-4D97-AF65-F5344CB8AC3E}">
        <p14:creationId xmlns:p14="http://schemas.microsoft.com/office/powerpoint/2010/main" val="22378385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2E5603-F563-4E5F-B48F-A989CC25F2D3}"/>
              </a:ext>
            </a:extLst>
          </p:cNvPr>
          <p:cNvSpPr>
            <a:spLocks noGrp="1"/>
          </p:cNvSpPr>
          <p:nvPr>
            <p:ph type="body" idx="1"/>
          </p:nvPr>
        </p:nvSpPr>
        <p:spPr>
          <a:xfrm>
            <a:off x="457200" y="1577340"/>
            <a:ext cx="8229600" cy="4001095"/>
          </a:xfrm>
        </p:spPr>
        <p:txBody>
          <a:bodyPr/>
          <a:lstStyle/>
          <a:p>
            <a:pPr marL="230188" marR="0" indent="-230188" algn="l">
              <a:spcBef>
                <a:spcPts val="600"/>
              </a:spcBef>
              <a:spcAft>
                <a:spcPts val="0"/>
              </a:spcAft>
              <a:buFont typeface="Arial" panose="020B0604020202020204" pitchFamily="34" charset="0"/>
              <a:buChar char="•"/>
            </a:pPr>
            <a:r>
              <a:rPr lang="en-US" sz="2200" b="1" spc="-10" dirty="0">
                <a:solidFill>
                  <a:srgbClr val="000000"/>
                </a:solidFill>
                <a:latin typeface="Calibri" panose="02020603050405020304" pitchFamily="2"/>
              </a:rPr>
              <a:t>Focus:</a:t>
            </a:r>
          </a:p>
          <a:p>
            <a:pPr marL="517525" lvl="1" indent="-230188" algn="l">
              <a:spcBef>
                <a:spcPts val="600"/>
              </a:spcBef>
              <a:buFont typeface="Arial" panose="020B0604020202020204" pitchFamily="34" charset="0"/>
              <a:buChar char="•"/>
            </a:pPr>
            <a:r>
              <a:rPr lang="en-US" sz="2200" spc="-10" dirty="0">
                <a:solidFill>
                  <a:srgbClr val="000000"/>
                </a:solidFill>
                <a:latin typeface="Calibri" panose="02020603050405020304" pitchFamily="2"/>
              </a:rPr>
              <a:t>Non-biased</a:t>
            </a:r>
          </a:p>
          <a:p>
            <a:pPr marL="517525" lvl="1" indent="-230188" algn="l">
              <a:spcBef>
                <a:spcPts val="600"/>
              </a:spcBef>
              <a:buFont typeface="Arial" panose="020B0604020202020204" pitchFamily="34" charset="0"/>
              <a:buChar char="•"/>
            </a:pPr>
            <a:r>
              <a:rPr lang="en-US" sz="2200" spc="-10" dirty="0">
                <a:solidFill>
                  <a:srgbClr val="000000"/>
                </a:solidFill>
                <a:latin typeface="Calibri" panose="02020603050405020304" pitchFamily="2"/>
              </a:rPr>
              <a:t>Impartial</a:t>
            </a:r>
          </a:p>
          <a:p>
            <a:pPr marL="517525" lvl="1" indent="-230188" algn="l">
              <a:spcBef>
                <a:spcPts val="600"/>
              </a:spcBef>
              <a:buFont typeface="Arial" panose="020B0604020202020204" pitchFamily="34" charset="0"/>
              <a:buChar char="•"/>
            </a:pPr>
            <a:r>
              <a:rPr lang="en-US" sz="2200" spc="-10" dirty="0">
                <a:solidFill>
                  <a:srgbClr val="000000"/>
                </a:solidFill>
                <a:latin typeface="Calibri" panose="02020603050405020304" pitchFamily="2"/>
              </a:rPr>
              <a:t>Avoid prejudgment</a:t>
            </a:r>
          </a:p>
          <a:p>
            <a:pPr marL="517525" lvl="1" indent="-230188" algn="l">
              <a:spcBef>
                <a:spcPts val="600"/>
              </a:spcBef>
              <a:buFont typeface="Arial" panose="020B0604020202020204" pitchFamily="34" charset="0"/>
              <a:buChar char="•"/>
            </a:pPr>
            <a:r>
              <a:rPr lang="en-US" sz="2200" spc="-10" dirty="0">
                <a:solidFill>
                  <a:srgbClr val="000000"/>
                </a:solidFill>
                <a:latin typeface="Calibri" panose="02020603050405020304" pitchFamily="2"/>
              </a:rPr>
              <a:t>Treat all parties equitably</a:t>
            </a:r>
          </a:p>
          <a:p>
            <a:pPr marL="230188" marR="0" indent="-230188" algn="l">
              <a:spcBef>
                <a:spcPts val="600"/>
              </a:spcBef>
              <a:spcAft>
                <a:spcPts val="0"/>
              </a:spcAft>
              <a:buFont typeface="Arial" panose="020B0604020202020204" pitchFamily="34" charset="0"/>
              <a:buChar char="•"/>
            </a:pPr>
            <a:r>
              <a:rPr lang="en-US" sz="2200" b="1" spc="-10" dirty="0">
                <a:solidFill>
                  <a:srgbClr val="000000"/>
                </a:solidFill>
                <a:latin typeface="Calibri" panose="02020603050405020304" pitchFamily="2"/>
              </a:rPr>
              <a:t>Title IX Personnel</a:t>
            </a:r>
          </a:p>
          <a:p>
            <a:pPr marL="461963" lvl="1" indent="-230188" algn="l">
              <a:spcBef>
                <a:spcPts val="600"/>
              </a:spcBef>
              <a:buFont typeface="Arial" panose="020B0604020202020204" pitchFamily="34" charset="0"/>
              <a:buChar char="•"/>
            </a:pPr>
            <a:r>
              <a:rPr lang="en-US" sz="2200" spc="-10" dirty="0">
                <a:solidFill>
                  <a:srgbClr val="000000"/>
                </a:solidFill>
                <a:latin typeface="Calibri" panose="02020603050405020304" pitchFamily="2"/>
              </a:rPr>
              <a:t>Objective evaluation of all evidence</a:t>
            </a:r>
          </a:p>
          <a:p>
            <a:pPr marL="461963" lvl="1" indent="-230188" algn="l">
              <a:spcBef>
                <a:spcPts val="600"/>
              </a:spcBef>
              <a:buFont typeface="Arial" panose="020B0604020202020204" pitchFamily="34" charset="0"/>
              <a:buChar char="•"/>
            </a:pPr>
            <a:r>
              <a:rPr lang="en-US" sz="2200" spc="-10" dirty="0">
                <a:solidFill>
                  <a:srgbClr val="000000"/>
                </a:solidFill>
                <a:latin typeface="Calibri" panose="02020603050405020304" pitchFamily="2"/>
              </a:rPr>
              <a:t>Must avoid conflicts of interest/bias</a:t>
            </a:r>
          </a:p>
          <a:p>
            <a:pPr marL="230188" marR="0" indent="-230188" algn="l">
              <a:spcBef>
                <a:spcPts val="600"/>
              </a:spcBef>
              <a:spcAft>
                <a:spcPts val="0"/>
              </a:spcAft>
              <a:buFont typeface="Arial" panose="020B0604020202020204" pitchFamily="34" charset="0"/>
              <a:buChar char="•"/>
            </a:pPr>
            <a:r>
              <a:rPr lang="en-US" sz="2200" b="1" spc="-10" dirty="0">
                <a:solidFill>
                  <a:srgbClr val="000000"/>
                </a:solidFill>
                <a:latin typeface="Calibri" panose="02020603050405020304" pitchFamily="2"/>
              </a:rPr>
              <a:t>Presumption of Innocence – until final determination at end of grievance process</a:t>
            </a:r>
          </a:p>
        </p:txBody>
      </p:sp>
      <p:sp>
        <p:nvSpPr>
          <p:cNvPr id="4" name="Title 1">
            <a:extLst>
              <a:ext uri="{FF2B5EF4-FFF2-40B4-BE49-F238E27FC236}">
                <a16:creationId xmlns:a16="http://schemas.microsoft.com/office/drawing/2014/main" id="{C6BBFB60-F7BD-4626-AEF7-CCAD05C2A173}"/>
              </a:ext>
            </a:extLst>
          </p:cNvPr>
          <p:cNvSpPr txBox="1">
            <a:spLocks/>
          </p:cNvSpPr>
          <p:nvPr/>
        </p:nvSpPr>
        <p:spPr>
          <a:xfrm>
            <a:off x="228600" y="179955"/>
            <a:ext cx="8686800" cy="1168539"/>
          </a:xfrm>
          <a:prstGeom prst="rect">
            <a:avLst/>
          </a:prstGeom>
          <a:solidFill>
            <a:schemeClr val="tx1"/>
          </a:solidFill>
        </p:spPr>
        <p:txBody>
          <a:bodyPr wrap="square" lIns="0" tIns="0" rIns="0" bIns="0">
            <a:normAutofit/>
          </a:bodyPr>
          <a:lstStyle>
            <a:lvl1pPr>
              <a:defRPr>
                <a:latin typeface="+mj-lt"/>
                <a:ea typeface="+mj-ea"/>
                <a:cs typeface="+mj-cs"/>
              </a:defRPr>
            </a:lvl1pPr>
          </a:lstStyle>
          <a:p>
            <a:pPr algn="ctr"/>
            <a:br>
              <a:rPr lang="en-US" b="1" kern="0" dirty="0">
                <a:solidFill>
                  <a:srgbClr val="FFC000"/>
                </a:solidFill>
                <a:latin typeface="+mn-lt"/>
              </a:rPr>
            </a:br>
            <a:r>
              <a:rPr lang="en-US" sz="3200" b="1" kern="0" dirty="0">
                <a:solidFill>
                  <a:srgbClr val="FFC000"/>
                </a:solidFill>
                <a:latin typeface="+mn-lt"/>
              </a:rPr>
              <a:t>Requirements of Grievance Process</a:t>
            </a:r>
          </a:p>
        </p:txBody>
      </p:sp>
      <p:sp>
        <p:nvSpPr>
          <p:cNvPr id="5" name="Slide Number Placeholder 3">
            <a:extLst>
              <a:ext uri="{FF2B5EF4-FFF2-40B4-BE49-F238E27FC236}">
                <a16:creationId xmlns:a16="http://schemas.microsoft.com/office/drawing/2014/main" id="{655030A8-151D-4D34-955F-0AB5CE00C245}"/>
              </a:ext>
            </a:extLst>
          </p:cNvPr>
          <p:cNvSpPr>
            <a:spLocks noGrp="1"/>
          </p:cNvSpPr>
          <p:nvPr>
            <p:ph type="sldNum" sz="quarter" idx="7"/>
          </p:nvPr>
        </p:nvSpPr>
        <p:spPr>
          <a:xfrm>
            <a:off x="6583680" y="6377940"/>
            <a:ext cx="2103120" cy="276999"/>
          </a:xfrm>
        </p:spPr>
        <p:txBody>
          <a:bodyPr/>
          <a:lstStyle/>
          <a:p>
            <a:fld id="{9E8F3BBE-8603-4F36-8819-F90F428AB6EE}" type="slidenum">
              <a:rPr lang="en-US" smtClean="0">
                <a:solidFill>
                  <a:schemeClr val="bg1"/>
                </a:solidFill>
              </a:rPr>
              <a:t>21</a:t>
            </a:fld>
            <a:endParaRPr lang="en-US" dirty="0">
              <a:solidFill>
                <a:schemeClr val="bg1"/>
              </a:solidFill>
            </a:endParaRPr>
          </a:p>
        </p:txBody>
      </p:sp>
    </p:spTree>
    <p:extLst>
      <p:ext uri="{BB962C8B-B14F-4D97-AF65-F5344CB8AC3E}">
        <p14:creationId xmlns:p14="http://schemas.microsoft.com/office/powerpoint/2010/main" val="41772222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2E5603-F563-4E5F-B48F-A989CC25F2D3}"/>
              </a:ext>
            </a:extLst>
          </p:cNvPr>
          <p:cNvSpPr>
            <a:spLocks noGrp="1"/>
          </p:cNvSpPr>
          <p:nvPr>
            <p:ph type="body" idx="1"/>
          </p:nvPr>
        </p:nvSpPr>
        <p:spPr>
          <a:xfrm>
            <a:off x="457200" y="1577340"/>
            <a:ext cx="8305800" cy="2600712"/>
          </a:xfrm>
        </p:spPr>
        <p:txBody>
          <a:bodyPr/>
          <a:lstStyle/>
          <a:p>
            <a:pPr marL="230188" marR="0" indent="-230188" algn="l">
              <a:spcBef>
                <a:spcPts val="600"/>
              </a:spcBef>
              <a:spcAft>
                <a:spcPts val="0"/>
              </a:spcAft>
              <a:buFont typeface="Arial" panose="020B0604020202020204" pitchFamily="34" charset="0"/>
              <a:buChar char="•"/>
            </a:pPr>
            <a:r>
              <a:rPr lang="en-US" sz="2200" spc="-10" dirty="0">
                <a:solidFill>
                  <a:srgbClr val="000000"/>
                </a:solidFill>
                <a:latin typeface="Calibri" panose="02020603050405020304" pitchFamily="2"/>
              </a:rPr>
              <a:t>Reasonably prompt timeframe</a:t>
            </a:r>
          </a:p>
          <a:p>
            <a:pPr marL="230188" marR="0" indent="-230188" algn="l">
              <a:spcBef>
                <a:spcPts val="600"/>
              </a:spcBef>
              <a:spcAft>
                <a:spcPts val="0"/>
              </a:spcAft>
              <a:buFont typeface="Arial" panose="020B0604020202020204" pitchFamily="34" charset="0"/>
              <a:buChar char="•"/>
            </a:pPr>
            <a:r>
              <a:rPr lang="en-US" sz="2200" spc="-10" dirty="0">
                <a:solidFill>
                  <a:srgbClr val="000000"/>
                </a:solidFill>
                <a:latin typeface="Calibri" panose="02020603050405020304" pitchFamily="2"/>
              </a:rPr>
              <a:t>Confidentiality</a:t>
            </a:r>
          </a:p>
          <a:p>
            <a:pPr marL="461963" lvl="1" indent="-230188" algn="l">
              <a:spcBef>
                <a:spcPts val="600"/>
              </a:spcBef>
              <a:buFont typeface="Arial" panose="020B0604020202020204" pitchFamily="34" charset="0"/>
              <a:buChar char="•"/>
            </a:pPr>
            <a:r>
              <a:rPr lang="en-US" sz="2200" spc="-10" dirty="0">
                <a:solidFill>
                  <a:srgbClr val="000000"/>
                </a:solidFill>
                <a:latin typeface="Calibri" panose="02020603050405020304" pitchFamily="2"/>
              </a:rPr>
              <a:t>TJC must keep identity of Complainant, Respondent (accused), and witnesses confidential except as necessary to conduct Title IX investigation</a:t>
            </a:r>
          </a:p>
          <a:p>
            <a:pPr marL="461963" lvl="1" indent="-230188" algn="l">
              <a:spcBef>
                <a:spcPts val="600"/>
              </a:spcBef>
              <a:buFont typeface="Arial" panose="020B0604020202020204" pitchFamily="34" charset="0"/>
              <a:buChar char="•"/>
            </a:pPr>
            <a:r>
              <a:rPr lang="en-US" sz="2200" spc="-10" dirty="0">
                <a:solidFill>
                  <a:srgbClr val="000000"/>
                </a:solidFill>
                <a:latin typeface="Calibri" panose="02020603050405020304" pitchFamily="2"/>
              </a:rPr>
              <a:t>Identities are not subject to disclosure under Texas Open Records Act</a:t>
            </a:r>
          </a:p>
        </p:txBody>
      </p:sp>
      <p:sp>
        <p:nvSpPr>
          <p:cNvPr id="4" name="Title 1">
            <a:extLst>
              <a:ext uri="{FF2B5EF4-FFF2-40B4-BE49-F238E27FC236}">
                <a16:creationId xmlns:a16="http://schemas.microsoft.com/office/drawing/2014/main" id="{C6BBFB60-F7BD-4626-AEF7-CCAD05C2A173}"/>
              </a:ext>
            </a:extLst>
          </p:cNvPr>
          <p:cNvSpPr txBox="1">
            <a:spLocks/>
          </p:cNvSpPr>
          <p:nvPr/>
        </p:nvSpPr>
        <p:spPr>
          <a:xfrm>
            <a:off x="228600" y="179955"/>
            <a:ext cx="8686800" cy="1168539"/>
          </a:xfrm>
          <a:prstGeom prst="rect">
            <a:avLst/>
          </a:prstGeom>
          <a:solidFill>
            <a:schemeClr val="tx1"/>
          </a:solidFill>
        </p:spPr>
        <p:txBody>
          <a:bodyPr wrap="square" lIns="0" tIns="0" rIns="0" bIns="0">
            <a:normAutofit/>
          </a:bodyPr>
          <a:lstStyle>
            <a:lvl1pPr>
              <a:defRPr>
                <a:latin typeface="+mj-lt"/>
                <a:ea typeface="+mj-ea"/>
                <a:cs typeface="+mj-cs"/>
              </a:defRPr>
            </a:lvl1pPr>
          </a:lstStyle>
          <a:p>
            <a:pPr algn="ctr"/>
            <a:br>
              <a:rPr lang="en-US" b="1" kern="0" dirty="0">
                <a:solidFill>
                  <a:srgbClr val="FFC000"/>
                </a:solidFill>
                <a:latin typeface="+mn-lt"/>
              </a:rPr>
            </a:br>
            <a:r>
              <a:rPr lang="en-US" sz="3200" b="1" kern="0" dirty="0">
                <a:solidFill>
                  <a:srgbClr val="FFC000"/>
                </a:solidFill>
                <a:latin typeface="+mn-lt"/>
              </a:rPr>
              <a:t>Additional Requirements of Grievance Process</a:t>
            </a:r>
          </a:p>
        </p:txBody>
      </p:sp>
      <p:sp>
        <p:nvSpPr>
          <p:cNvPr id="5" name="Slide Number Placeholder 3">
            <a:extLst>
              <a:ext uri="{FF2B5EF4-FFF2-40B4-BE49-F238E27FC236}">
                <a16:creationId xmlns:a16="http://schemas.microsoft.com/office/drawing/2014/main" id="{D701E872-33CD-4BC4-9CDE-4E6E0A892427}"/>
              </a:ext>
            </a:extLst>
          </p:cNvPr>
          <p:cNvSpPr>
            <a:spLocks noGrp="1"/>
          </p:cNvSpPr>
          <p:nvPr>
            <p:ph type="sldNum" sz="quarter" idx="7"/>
          </p:nvPr>
        </p:nvSpPr>
        <p:spPr>
          <a:xfrm>
            <a:off x="6583680" y="6377940"/>
            <a:ext cx="2103120" cy="276999"/>
          </a:xfrm>
        </p:spPr>
        <p:txBody>
          <a:bodyPr/>
          <a:lstStyle/>
          <a:p>
            <a:fld id="{9E8F3BBE-8603-4F36-8819-F90F428AB6EE}" type="slidenum">
              <a:rPr lang="en-US" smtClean="0">
                <a:solidFill>
                  <a:schemeClr val="bg1"/>
                </a:solidFill>
              </a:rPr>
              <a:t>22</a:t>
            </a:fld>
            <a:endParaRPr lang="en-US" dirty="0">
              <a:solidFill>
                <a:schemeClr val="bg1"/>
              </a:solidFill>
            </a:endParaRPr>
          </a:p>
        </p:txBody>
      </p:sp>
    </p:spTree>
    <p:extLst>
      <p:ext uri="{BB962C8B-B14F-4D97-AF65-F5344CB8AC3E}">
        <p14:creationId xmlns:p14="http://schemas.microsoft.com/office/powerpoint/2010/main" val="35861685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2E5603-F563-4E5F-B48F-A989CC25F2D3}"/>
              </a:ext>
            </a:extLst>
          </p:cNvPr>
          <p:cNvSpPr>
            <a:spLocks noGrp="1"/>
          </p:cNvSpPr>
          <p:nvPr>
            <p:ph type="body" idx="1"/>
          </p:nvPr>
        </p:nvSpPr>
        <p:spPr>
          <a:xfrm>
            <a:off x="457200" y="1524000"/>
            <a:ext cx="8229600" cy="3900547"/>
          </a:xfrm>
        </p:spPr>
        <p:txBody>
          <a:bodyPr/>
          <a:lstStyle/>
          <a:p>
            <a:pPr marL="230188" marR="0" indent="-230188" algn="l">
              <a:spcBef>
                <a:spcPts val="600"/>
              </a:spcBef>
              <a:spcAft>
                <a:spcPts val="0"/>
              </a:spcAft>
              <a:buFont typeface="Arial" panose="020B0604020202020204" pitchFamily="34" charset="0"/>
              <a:buChar char="•"/>
            </a:pPr>
            <a:r>
              <a:rPr lang="en-US" sz="2200" spc="-10" dirty="0">
                <a:solidFill>
                  <a:srgbClr val="000000"/>
                </a:solidFill>
                <a:latin typeface="Calibri" panose="02020603050405020304" pitchFamily="2"/>
              </a:rPr>
              <a:t>Formal Complaint   </a:t>
            </a:r>
            <a:r>
              <a:rPr lang="en-US" sz="2200" spc="-10" dirty="0">
                <a:solidFill>
                  <a:srgbClr val="000000"/>
                </a:solidFill>
                <a:latin typeface="Calibri" panose="02020603050405020304" pitchFamily="2"/>
                <a:sym typeface="Wingdings" panose="05000000000000000000" pitchFamily="2" charset="2"/>
              </a:rPr>
              <a:t>   triggers investigation</a:t>
            </a:r>
          </a:p>
          <a:p>
            <a:pPr marL="230188" marR="0" indent="-230188" algn="l">
              <a:spcBef>
                <a:spcPts val="400"/>
              </a:spcBef>
              <a:spcAft>
                <a:spcPts val="0"/>
              </a:spcAft>
              <a:buFont typeface="Arial" panose="020B0604020202020204" pitchFamily="34" charset="0"/>
              <a:buChar char="•"/>
            </a:pPr>
            <a:r>
              <a:rPr lang="en-US" sz="2200" spc="-10" dirty="0">
                <a:solidFill>
                  <a:srgbClr val="000000"/>
                </a:solidFill>
                <a:latin typeface="Calibri" panose="02020603050405020304" pitchFamily="2"/>
                <a:sym typeface="Wingdings" panose="05000000000000000000" pitchFamily="2" charset="2"/>
              </a:rPr>
              <a:t>Investigation</a:t>
            </a:r>
          </a:p>
          <a:p>
            <a:pPr marL="230188" marR="0" indent="-230188" algn="l">
              <a:spcBef>
                <a:spcPts val="400"/>
              </a:spcBef>
              <a:spcAft>
                <a:spcPts val="0"/>
              </a:spcAft>
              <a:buFont typeface="Arial" panose="020B0604020202020204" pitchFamily="34" charset="0"/>
              <a:buChar char="•"/>
            </a:pPr>
            <a:r>
              <a:rPr lang="en-US" sz="2200" spc="-10" dirty="0">
                <a:solidFill>
                  <a:srgbClr val="000000"/>
                </a:solidFill>
                <a:latin typeface="Calibri" panose="02020603050405020304" pitchFamily="2"/>
                <a:sym typeface="Wingdings" panose="05000000000000000000" pitchFamily="2" charset="2"/>
              </a:rPr>
              <a:t>Advisors</a:t>
            </a:r>
          </a:p>
          <a:p>
            <a:pPr marL="230188" marR="0" indent="-230188" algn="l">
              <a:spcBef>
                <a:spcPts val="400"/>
              </a:spcBef>
              <a:spcAft>
                <a:spcPts val="0"/>
              </a:spcAft>
              <a:buFont typeface="Arial" panose="020B0604020202020204" pitchFamily="34" charset="0"/>
              <a:buChar char="•"/>
            </a:pPr>
            <a:r>
              <a:rPr lang="en-US" sz="2200" spc="-10" dirty="0">
                <a:solidFill>
                  <a:srgbClr val="000000"/>
                </a:solidFill>
                <a:latin typeface="Calibri" panose="02020603050405020304" pitchFamily="2"/>
                <a:sym typeface="Wingdings" panose="05000000000000000000" pitchFamily="2" charset="2"/>
              </a:rPr>
              <a:t>Written Notice to Parties of Allegations</a:t>
            </a:r>
          </a:p>
          <a:p>
            <a:pPr marL="230188" marR="0" indent="-230188" algn="l">
              <a:spcBef>
                <a:spcPts val="400"/>
              </a:spcBef>
              <a:spcAft>
                <a:spcPts val="0"/>
              </a:spcAft>
              <a:buFont typeface="Arial" panose="020B0604020202020204" pitchFamily="34" charset="0"/>
              <a:buChar char="•"/>
            </a:pPr>
            <a:r>
              <a:rPr lang="en-US" sz="2200" spc="-10" dirty="0">
                <a:solidFill>
                  <a:srgbClr val="000000"/>
                </a:solidFill>
                <a:latin typeface="Calibri" panose="02020603050405020304" pitchFamily="2"/>
                <a:sym typeface="Wingdings" panose="05000000000000000000" pitchFamily="2" charset="2"/>
              </a:rPr>
              <a:t>Informal Resolution</a:t>
            </a:r>
          </a:p>
          <a:p>
            <a:pPr marL="230188" indent="-230188" algn="l">
              <a:spcBef>
                <a:spcPts val="400"/>
              </a:spcBef>
              <a:buFont typeface="Arial" panose="020B0604020202020204" pitchFamily="34" charset="0"/>
              <a:buChar char="•"/>
            </a:pPr>
            <a:r>
              <a:rPr lang="en-US" sz="2200" spc="-10" dirty="0">
                <a:solidFill>
                  <a:srgbClr val="000000"/>
                </a:solidFill>
                <a:latin typeface="Calibri" panose="02020603050405020304" pitchFamily="2"/>
                <a:sym typeface="Wingdings" panose="05000000000000000000" pitchFamily="2" charset="2"/>
              </a:rPr>
              <a:t>Investigative Report</a:t>
            </a:r>
          </a:p>
          <a:p>
            <a:pPr marL="230188" marR="0" indent="-230188" algn="l">
              <a:spcBef>
                <a:spcPts val="400"/>
              </a:spcBef>
              <a:spcAft>
                <a:spcPts val="0"/>
              </a:spcAft>
              <a:buFont typeface="Arial" panose="020B0604020202020204" pitchFamily="34" charset="0"/>
              <a:buChar char="•"/>
            </a:pPr>
            <a:r>
              <a:rPr lang="en-US" sz="2200" spc="-10" dirty="0">
                <a:solidFill>
                  <a:srgbClr val="000000"/>
                </a:solidFill>
                <a:latin typeface="Calibri" panose="02020603050405020304" pitchFamily="2"/>
                <a:sym typeface="Wingdings" panose="05000000000000000000" pitchFamily="2" charset="2"/>
              </a:rPr>
              <a:t>Dismissal</a:t>
            </a:r>
          </a:p>
          <a:p>
            <a:pPr marL="230188" marR="0" indent="-230188" algn="l">
              <a:spcBef>
                <a:spcPts val="400"/>
              </a:spcBef>
              <a:spcAft>
                <a:spcPts val="0"/>
              </a:spcAft>
              <a:buFont typeface="Arial" panose="020B0604020202020204" pitchFamily="34" charset="0"/>
              <a:buChar char="•"/>
            </a:pPr>
            <a:r>
              <a:rPr lang="en-US" sz="2200" spc="-10" dirty="0">
                <a:solidFill>
                  <a:srgbClr val="000000"/>
                </a:solidFill>
                <a:latin typeface="Calibri" panose="02020603050405020304" pitchFamily="2"/>
                <a:sym typeface="Wingdings" panose="05000000000000000000" pitchFamily="2" charset="2"/>
              </a:rPr>
              <a:t>Live Hearing</a:t>
            </a:r>
          </a:p>
          <a:p>
            <a:pPr marL="230188" marR="0" indent="-230188" algn="l">
              <a:spcBef>
                <a:spcPts val="400"/>
              </a:spcBef>
              <a:spcAft>
                <a:spcPts val="0"/>
              </a:spcAft>
              <a:buFont typeface="Arial" panose="020B0604020202020204" pitchFamily="34" charset="0"/>
              <a:buChar char="•"/>
            </a:pPr>
            <a:r>
              <a:rPr lang="en-US" sz="2200" spc="-10" dirty="0">
                <a:solidFill>
                  <a:srgbClr val="000000"/>
                </a:solidFill>
                <a:latin typeface="Calibri" panose="02020603050405020304" pitchFamily="2"/>
                <a:sym typeface="Wingdings" panose="05000000000000000000" pitchFamily="2" charset="2"/>
              </a:rPr>
              <a:t>Written Determination</a:t>
            </a:r>
          </a:p>
          <a:p>
            <a:pPr marL="230188" marR="0" indent="-230188" algn="l">
              <a:spcBef>
                <a:spcPts val="400"/>
              </a:spcBef>
              <a:spcAft>
                <a:spcPts val="0"/>
              </a:spcAft>
              <a:buFont typeface="Arial" panose="020B0604020202020204" pitchFamily="34" charset="0"/>
              <a:buChar char="•"/>
            </a:pPr>
            <a:r>
              <a:rPr lang="en-US" sz="2200" spc="-10" dirty="0">
                <a:solidFill>
                  <a:srgbClr val="000000"/>
                </a:solidFill>
                <a:latin typeface="Calibri" panose="02020603050405020304" pitchFamily="2"/>
                <a:sym typeface="Wingdings" panose="05000000000000000000" pitchFamily="2" charset="2"/>
              </a:rPr>
              <a:t>Appeal</a:t>
            </a:r>
            <a:endParaRPr lang="en-US" sz="2200" spc="-10" dirty="0">
              <a:solidFill>
                <a:srgbClr val="000000"/>
              </a:solidFill>
              <a:latin typeface="Calibri" panose="02020603050405020304" pitchFamily="2"/>
            </a:endParaRPr>
          </a:p>
        </p:txBody>
      </p:sp>
      <p:sp>
        <p:nvSpPr>
          <p:cNvPr id="4" name="Title 1">
            <a:extLst>
              <a:ext uri="{FF2B5EF4-FFF2-40B4-BE49-F238E27FC236}">
                <a16:creationId xmlns:a16="http://schemas.microsoft.com/office/drawing/2014/main" id="{C6BBFB60-F7BD-4626-AEF7-CCAD05C2A173}"/>
              </a:ext>
            </a:extLst>
          </p:cNvPr>
          <p:cNvSpPr txBox="1">
            <a:spLocks/>
          </p:cNvSpPr>
          <p:nvPr/>
        </p:nvSpPr>
        <p:spPr>
          <a:xfrm>
            <a:off x="228600" y="179955"/>
            <a:ext cx="8686800" cy="1168539"/>
          </a:xfrm>
          <a:prstGeom prst="rect">
            <a:avLst/>
          </a:prstGeom>
          <a:solidFill>
            <a:schemeClr val="tx1"/>
          </a:solidFill>
        </p:spPr>
        <p:txBody>
          <a:bodyPr wrap="square" lIns="0" tIns="0" rIns="0" bIns="0">
            <a:normAutofit/>
          </a:bodyPr>
          <a:lstStyle>
            <a:lvl1pPr>
              <a:defRPr>
                <a:latin typeface="+mj-lt"/>
                <a:ea typeface="+mj-ea"/>
                <a:cs typeface="+mj-cs"/>
              </a:defRPr>
            </a:lvl1pPr>
          </a:lstStyle>
          <a:p>
            <a:pPr algn="ctr"/>
            <a:br>
              <a:rPr lang="en-US" b="1" kern="0" dirty="0">
                <a:solidFill>
                  <a:srgbClr val="FFC000"/>
                </a:solidFill>
                <a:latin typeface="+mn-lt"/>
              </a:rPr>
            </a:br>
            <a:r>
              <a:rPr lang="en-US" sz="3200" b="1" kern="0" dirty="0">
                <a:solidFill>
                  <a:srgbClr val="FFC000"/>
                </a:solidFill>
                <a:latin typeface="+mn-lt"/>
              </a:rPr>
              <a:t>Overview of Grievance Process</a:t>
            </a:r>
          </a:p>
        </p:txBody>
      </p:sp>
      <p:sp>
        <p:nvSpPr>
          <p:cNvPr id="5" name="Slide Number Placeholder 3">
            <a:extLst>
              <a:ext uri="{FF2B5EF4-FFF2-40B4-BE49-F238E27FC236}">
                <a16:creationId xmlns:a16="http://schemas.microsoft.com/office/drawing/2014/main" id="{596288C9-FC82-4191-AFDB-86742E3F814F}"/>
              </a:ext>
            </a:extLst>
          </p:cNvPr>
          <p:cNvSpPr>
            <a:spLocks noGrp="1"/>
          </p:cNvSpPr>
          <p:nvPr>
            <p:ph type="sldNum" sz="quarter" idx="7"/>
          </p:nvPr>
        </p:nvSpPr>
        <p:spPr>
          <a:xfrm>
            <a:off x="6583680" y="6377940"/>
            <a:ext cx="2103120" cy="276999"/>
          </a:xfrm>
        </p:spPr>
        <p:txBody>
          <a:bodyPr/>
          <a:lstStyle/>
          <a:p>
            <a:fld id="{9E8F3BBE-8603-4F36-8819-F90F428AB6EE}" type="slidenum">
              <a:rPr lang="en-US" smtClean="0">
                <a:solidFill>
                  <a:schemeClr val="bg1"/>
                </a:solidFill>
              </a:rPr>
              <a:t>23</a:t>
            </a:fld>
            <a:endParaRPr lang="en-US" dirty="0">
              <a:solidFill>
                <a:schemeClr val="bg1"/>
              </a:solidFill>
            </a:endParaRPr>
          </a:p>
        </p:txBody>
      </p:sp>
    </p:spTree>
    <p:extLst>
      <p:ext uri="{BB962C8B-B14F-4D97-AF65-F5344CB8AC3E}">
        <p14:creationId xmlns:p14="http://schemas.microsoft.com/office/powerpoint/2010/main" val="35432403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2E5603-F563-4E5F-B48F-A989CC25F2D3}"/>
              </a:ext>
            </a:extLst>
          </p:cNvPr>
          <p:cNvSpPr>
            <a:spLocks noGrp="1"/>
          </p:cNvSpPr>
          <p:nvPr>
            <p:ph type="body" idx="1"/>
          </p:nvPr>
        </p:nvSpPr>
        <p:spPr>
          <a:xfrm>
            <a:off x="457200" y="1577340"/>
            <a:ext cx="8229600" cy="3262432"/>
          </a:xfrm>
        </p:spPr>
        <p:txBody>
          <a:bodyPr/>
          <a:lstStyle/>
          <a:p>
            <a:pPr marL="230188" marR="0" indent="-230188" algn="l">
              <a:spcBef>
                <a:spcPts val="600"/>
              </a:spcBef>
              <a:spcAft>
                <a:spcPts val="0"/>
              </a:spcAft>
              <a:buFont typeface="Arial" panose="020B0604020202020204" pitchFamily="34" charset="0"/>
              <a:buChar char="•"/>
            </a:pPr>
            <a:r>
              <a:rPr lang="en-US" sz="2400" spc="-10" dirty="0">
                <a:solidFill>
                  <a:srgbClr val="000000"/>
                </a:solidFill>
                <a:latin typeface="Calibri" panose="02020603050405020304" pitchFamily="2"/>
              </a:rPr>
              <a:t>Complainant – employee/student who is alleged to be the victim of sexually harassing conduct</a:t>
            </a:r>
          </a:p>
          <a:p>
            <a:pPr marL="230188" marR="0" indent="-230188" algn="l">
              <a:spcBef>
                <a:spcPts val="900"/>
              </a:spcBef>
              <a:spcAft>
                <a:spcPts val="0"/>
              </a:spcAft>
              <a:buFont typeface="Arial" panose="020B0604020202020204" pitchFamily="34" charset="0"/>
              <a:buChar char="•"/>
            </a:pPr>
            <a:r>
              <a:rPr lang="en-US" sz="2400" spc="-10" dirty="0">
                <a:solidFill>
                  <a:srgbClr val="000000"/>
                </a:solidFill>
                <a:latin typeface="Calibri" panose="02020603050405020304" pitchFamily="2"/>
              </a:rPr>
              <a:t>Respondent – individual who is reported to be the perpetrator of conduct that could constitute sexual harassment</a:t>
            </a:r>
          </a:p>
          <a:p>
            <a:pPr marL="230188" marR="0" indent="-230188" algn="l">
              <a:spcBef>
                <a:spcPts val="900"/>
              </a:spcBef>
              <a:spcAft>
                <a:spcPts val="0"/>
              </a:spcAft>
              <a:buFont typeface="Arial" panose="020B0604020202020204" pitchFamily="34" charset="0"/>
              <a:buChar char="•"/>
            </a:pPr>
            <a:r>
              <a:rPr lang="en-US" sz="2400" spc="-10" dirty="0">
                <a:solidFill>
                  <a:srgbClr val="000000"/>
                </a:solidFill>
                <a:latin typeface="Calibri" panose="02020603050405020304" pitchFamily="2"/>
              </a:rPr>
              <a:t>Formal Complaint – document filed by Complainant (or signed by Title IX Coordinator) alleging sexual harassment against a Respondent, and requesting TJC investigate.</a:t>
            </a:r>
          </a:p>
          <a:p>
            <a:pPr marL="230188" marR="0" indent="-230188" algn="l">
              <a:spcBef>
                <a:spcPts val="600"/>
              </a:spcBef>
              <a:spcAft>
                <a:spcPts val="0"/>
              </a:spcAft>
              <a:buFont typeface="Arial" panose="020B0604020202020204" pitchFamily="34" charset="0"/>
              <a:buChar char="•"/>
            </a:pPr>
            <a:endParaRPr lang="en-US" sz="2400" spc="-10" dirty="0">
              <a:solidFill>
                <a:srgbClr val="000000"/>
              </a:solidFill>
              <a:latin typeface="Calibri" panose="02020603050405020304" pitchFamily="2"/>
            </a:endParaRPr>
          </a:p>
        </p:txBody>
      </p:sp>
      <p:sp>
        <p:nvSpPr>
          <p:cNvPr id="4" name="Title 1">
            <a:extLst>
              <a:ext uri="{FF2B5EF4-FFF2-40B4-BE49-F238E27FC236}">
                <a16:creationId xmlns:a16="http://schemas.microsoft.com/office/drawing/2014/main" id="{C6BBFB60-F7BD-4626-AEF7-CCAD05C2A173}"/>
              </a:ext>
            </a:extLst>
          </p:cNvPr>
          <p:cNvSpPr txBox="1">
            <a:spLocks/>
          </p:cNvSpPr>
          <p:nvPr/>
        </p:nvSpPr>
        <p:spPr>
          <a:xfrm>
            <a:off x="228600" y="179955"/>
            <a:ext cx="8686800" cy="1168539"/>
          </a:xfrm>
          <a:prstGeom prst="rect">
            <a:avLst/>
          </a:prstGeom>
          <a:solidFill>
            <a:schemeClr val="tx1"/>
          </a:solidFill>
        </p:spPr>
        <p:txBody>
          <a:bodyPr wrap="square" lIns="0" tIns="0" rIns="0" bIns="0">
            <a:normAutofit/>
          </a:bodyPr>
          <a:lstStyle>
            <a:lvl1pPr>
              <a:defRPr>
                <a:latin typeface="+mj-lt"/>
                <a:ea typeface="+mj-ea"/>
                <a:cs typeface="+mj-cs"/>
              </a:defRPr>
            </a:lvl1pPr>
          </a:lstStyle>
          <a:p>
            <a:pPr algn="ctr"/>
            <a:br>
              <a:rPr lang="en-US" b="1" kern="0" dirty="0">
                <a:solidFill>
                  <a:srgbClr val="FFC000"/>
                </a:solidFill>
                <a:latin typeface="+mn-lt"/>
              </a:rPr>
            </a:br>
            <a:r>
              <a:rPr lang="en-US" sz="3200" b="1" kern="0" dirty="0">
                <a:solidFill>
                  <a:srgbClr val="FFC000"/>
                </a:solidFill>
                <a:latin typeface="+mn-lt"/>
              </a:rPr>
              <a:t>Formal Complaint</a:t>
            </a:r>
          </a:p>
        </p:txBody>
      </p:sp>
      <p:sp>
        <p:nvSpPr>
          <p:cNvPr id="5" name="Slide Number Placeholder 3">
            <a:extLst>
              <a:ext uri="{FF2B5EF4-FFF2-40B4-BE49-F238E27FC236}">
                <a16:creationId xmlns:a16="http://schemas.microsoft.com/office/drawing/2014/main" id="{929A17ED-EB88-43B9-AA64-44241A4EEE83}"/>
              </a:ext>
            </a:extLst>
          </p:cNvPr>
          <p:cNvSpPr>
            <a:spLocks noGrp="1"/>
          </p:cNvSpPr>
          <p:nvPr>
            <p:ph type="sldNum" sz="quarter" idx="7"/>
          </p:nvPr>
        </p:nvSpPr>
        <p:spPr>
          <a:xfrm>
            <a:off x="6583680" y="6377940"/>
            <a:ext cx="2103120" cy="276999"/>
          </a:xfrm>
        </p:spPr>
        <p:txBody>
          <a:bodyPr/>
          <a:lstStyle/>
          <a:p>
            <a:fld id="{9E8F3BBE-8603-4F36-8819-F90F428AB6EE}" type="slidenum">
              <a:rPr lang="en-US" smtClean="0">
                <a:solidFill>
                  <a:schemeClr val="bg1"/>
                </a:solidFill>
              </a:rPr>
              <a:t>24</a:t>
            </a:fld>
            <a:endParaRPr lang="en-US" dirty="0">
              <a:solidFill>
                <a:schemeClr val="bg1"/>
              </a:solidFill>
            </a:endParaRPr>
          </a:p>
        </p:txBody>
      </p:sp>
    </p:spTree>
    <p:extLst>
      <p:ext uri="{BB962C8B-B14F-4D97-AF65-F5344CB8AC3E}">
        <p14:creationId xmlns:p14="http://schemas.microsoft.com/office/powerpoint/2010/main" val="18414762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2E5603-F563-4E5F-B48F-A989CC25F2D3}"/>
              </a:ext>
            </a:extLst>
          </p:cNvPr>
          <p:cNvSpPr>
            <a:spLocks noGrp="1"/>
          </p:cNvSpPr>
          <p:nvPr>
            <p:ph type="body" idx="1"/>
          </p:nvPr>
        </p:nvSpPr>
        <p:spPr>
          <a:xfrm>
            <a:off x="457200" y="1577340"/>
            <a:ext cx="8229600" cy="3747180"/>
          </a:xfrm>
        </p:spPr>
        <p:txBody>
          <a:bodyPr/>
          <a:lstStyle/>
          <a:p>
            <a:pPr marL="230188" marR="0" indent="-230188" algn="l">
              <a:spcBef>
                <a:spcPts val="600"/>
              </a:spcBef>
              <a:spcAft>
                <a:spcPts val="0"/>
              </a:spcAft>
              <a:buFont typeface="Arial" panose="020B0604020202020204" pitchFamily="34" charset="0"/>
              <a:buChar char="•"/>
            </a:pPr>
            <a:r>
              <a:rPr lang="en-US" sz="2400" spc="-10" dirty="0">
                <a:solidFill>
                  <a:srgbClr val="000000"/>
                </a:solidFill>
                <a:latin typeface="Calibri" panose="02020603050405020304" pitchFamily="2"/>
              </a:rPr>
              <a:t>Up to Complainant whether to file Formal Complaint (wishes should usually be respected)</a:t>
            </a:r>
          </a:p>
          <a:p>
            <a:pPr marL="230188" marR="0" indent="-230188" algn="l">
              <a:spcBef>
                <a:spcPts val="900"/>
              </a:spcBef>
              <a:spcAft>
                <a:spcPts val="0"/>
              </a:spcAft>
              <a:buFont typeface="Arial" panose="020B0604020202020204" pitchFamily="34" charset="0"/>
              <a:buChar char="•"/>
            </a:pPr>
            <a:r>
              <a:rPr lang="en-US" sz="2400" spc="-10" dirty="0">
                <a:solidFill>
                  <a:srgbClr val="000000"/>
                </a:solidFill>
                <a:latin typeface="Calibri" panose="02020603050405020304" pitchFamily="2"/>
              </a:rPr>
              <a:t>Complainant must be participating in/attempting to participate in educational program or activity of TJC (or an employee of TJC) at time of filing of the Formal Complaint</a:t>
            </a:r>
          </a:p>
          <a:p>
            <a:pPr marL="230188" marR="0" indent="-230188" algn="l">
              <a:spcBef>
                <a:spcPts val="900"/>
              </a:spcBef>
              <a:spcAft>
                <a:spcPts val="0"/>
              </a:spcAft>
              <a:buFont typeface="Arial" panose="020B0604020202020204" pitchFamily="34" charset="0"/>
              <a:buChar char="•"/>
            </a:pPr>
            <a:r>
              <a:rPr lang="en-US" sz="2400" spc="-10" dirty="0">
                <a:solidFill>
                  <a:srgbClr val="000000"/>
                </a:solidFill>
                <a:latin typeface="Calibri" panose="02020603050405020304" pitchFamily="2"/>
              </a:rPr>
              <a:t>Educational Program/Activity: on/off campus; locations/events over which TJC exercises substantial control over parties/context</a:t>
            </a:r>
          </a:p>
          <a:p>
            <a:pPr marL="230188" marR="0" indent="-230188" algn="l">
              <a:spcBef>
                <a:spcPts val="900"/>
              </a:spcBef>
              <a:spcAft>
                <a:spcPts val="0"/>
              </a:spcAft>
              <a:buFont typeface="Arial" panose="020B0604020202020204" pitchFamily="34" charset="0"/>
              <a:buChar char="•"/>
            </a:pPr>
            <a:r>
              <a:rPr lang="en-US" sz="2400" spc="-10" dirty="0">
                <a:solidFill>
                  <a:srgbClr val="000000"/>
                </a:solidFill>
                <a:latin typeface="Calibri" panose="02020603050405020304" pitchFamily="2"/>
              </a:rPr>
              <a:t>Includes applicants</a:t>
            </a:r>
          </a:p>
          <a:p>
            <a:pPr marL="230188" marR="0" indent="-230188" algn="l">
              <a:spcBef>
                <a:spcPts val="600"/>
              </a:spcBef>
              <a:spcAft>
                <a:spcPts val="0"/>
              </a:spcAft>
              <a:buFont typeface="Arial" panose="020B0604020202020204" pitchFamily="34" charset="0"/>
              <a:buChar char="•"/>
            </a:pPr>
            <a:endParaRPr lang="en-US" sz="2400" spc="-10" dirty="0">
              <a:solidFill>
                <a:srgbClr val="000000"/>
              </a:solidFill>
              <a:latin typeface="Calibri" panose="02020603050405020304" pitchFamily="2"/>
            </a:endParaRPr>
          </a:p>
        </p:txBody>
      </p:sp>
      <p:sp>
        <p:nvSpPr>
          <p:cNvPr id="4" name="Title 1">
            <a:extLst>
              <a:ext uri="{FF2B5EF4-FFF2-40B4-BE49-F238E27FC236}">
                <a16:creationId xmlns:a16="http://schemas.microsoft.com/office/drawing/2014/main" id="{C6BBFB60-F7BD-4626-AEF7-CCAD05C2A173}"/>
              </a:ext>
            </a:extLst>
          </p:cNvPr>
          <p:cNvSpPr txBox="1">
            <a:spLocks/>
          </p:cNvSpPr>
          <p:nvPr/>
        </p:nvSpPr>
        <p:spPr>
          <a:xfrm>
            <a:off x="228600" y="179955"/>
            <a:ext cx="8686800" cy="1168539"/>
          </a:xfrm>
          <a:prstGeom prst="rect">
            <a:avLst/>
          </a:prstGeom>
          <a:solidFill>
            <a:schemeClr val="tx1"/>
          </a:solidFill>
        </p:spPr>
        <p:txBody>
          <a:bodyPr wrap="square" lIns="0" tIns="0" rIns="0" bIns="0">
            <a:normAutofit/>
          </a:bodyPr>
          <a:lstStyle>
            <a:lvl1pPr>
              <a:defRPr>
                <a:latin typeface="+mj-lt"/>
                <a:ea typeface="+mj-ea"/>
                <a:cs typeface="+mj-cs"/>
              </a:defRPr>
            </a:lvl1pPr>
          </a:lstStyle>
          <a:p>
            <a:pPr algn="ctr"/>
            <a:br>
              <a:rPr lang="en-US" b="1" kern="0" dirty="0">
                <a:solidFill>
                  <a:srgbClr val="FFC000"/>
                </a:solidFill>
                <a:latin typeface="+mn-lt"/>
              </a:rPr>
            </a:br>
            <a:r>
              <a:rPr lang="en-US" sz="3200" b="1" kern="0" dirty="0">
                <a:solidFill>
                  <a:srgbClr val="FFC000"/>
                </a:solidFill>
                <a:latin typeface="+mn-lt"/>
              </a:rPr>
              <a:t>Formal Complaint</a:t>
            </a:r>
          </a:p>
          <a:p>
            <a:pPr algn="ctr"/>
            <a:r>
              <a:rPr lang="en-US" sz="2400" kern="0" dirty="0">
                <a:solidFill>
                  <a:srgbClr val="FFC000"/>
                </a:solidFill>
                <a:latin typeface="+mn-lt"/>
              </a:rPr>
              <a:t>(continued)</a:t>
            </a:r>
          </a:p>
        </p:txBody>
      </p:sp>
      <p:sp>
        <p:nvSpPr>
          <p:cNvPr id="5" name="Slide Number Placeholder 3">
            <a:extLst>
              <a:ext uri="{FF2B5EF4-FFF2-40B4-BE49-F238E27FC236}">
                <a16:creationId xmlns:a16="http://schemas.microsoft.com/office/drawing/2014/main" id="{86276850-3572-4447-B06C-21302984E934}"/>
              </a:ext>
            </a:extLst>
          </p:cNvPr>
          <p:cNvSpPr>
            <a:spLocks noGrp="1"/>
          </p:cNvSpPr>
          <p:nvPr>
            <p:ph type="sldNum" sz="quarter" idx="7"/>
          </p:nvPr>
        </p:nvSpPr>
        <p:spPr>
          <a:xfrm>
            <a:off x="6583680" y="6377940"/>
            <a:ext cx="2103120" cy="276999"/>
          </a:xfrm>
        </p:spPr>
        <p:txBody>
          <a:bodyPr/>
          <a:lstStyle/>
          <a:p>
            <a:fld id="{9E8F3BBE-8603-4F36-8819-F90F428AB6EE}" type="slidenum">
              <a:rPr lang="en-US" smtClean="0">
                <a:solidFill>
                  <a:schemeClr val="bg1"/>
                </a:solidFill>
              </a:rPr>
              <a:t>25</a:t>
            </a:fld>
            <a:endParaRPr lang="en-US" dirty="0">
              <a:solidFill>
                <a:schemeClr val="bg1"/>
              </a:solidFill>
            </a:endParaRPr>
          </a:p>
        </p:txBody>
      </p:sp>
    </p:spTree>
    <p:extLst>
      <p:ext uri="{BB962C8B-B14F-4D97-AF65-F5344CB8AC3E}">
        <p14:creationId xmlns:p14="http://schemas.microsoft.com/office/powerpoint/2010/main" val="34214710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2E5603-F563-4E5F-B48F-A989CC25F2D3}"/>
              </a:ext>
            </a:extLst>
          </p:cNvPr>
          <p:cNvSpPr>
            <a:spLocks noGrp="1"/>
          </p:cNvSpPr>
          <p:nvPr>
            <p:ph type="body" idx="1"/>
          </p:nvPr>
        </p:nvSpPr>
        <p:spPr>
          <a:xfrm>
            <a:off x="457200" y="1577340"/>
            <a:ext cx="8229600" cy="4062651"/>
          </a:xfrm>
        </p:spPr>
        <p:txBody>
          <a:bodyPr/>
          <a:lstStyle/>
          <a:p>
            <a:pPr marL="230188" marR="0" indent="-230188" algn="l">
              <a:spcAft>
                <a:spcPts val="0"/>
              </a:spcAft>
              <a:buFont typeface="Arial" panose="020B0604020202020204" pitchFamily="34" charset="0"/>
              <a:buChar char="•"/>
            </a:pPr>
            <a:r>
              <a:rPr lang="en-US" sz="2200" spc="-10" dirty="0">
                <a:solidFill>
                  <a:srgbClr val="000000"/>
                </a:solidFill>
                <a:latin typeface="Calibri" panose="02020603050405020304" pitchFamily="2"/>
              </a:rPr>
              <a:t>TJC must investigate every Formal Complaint</a:t>
            </a:r>
          </a:p>
          <a:p>
            <a:pPr marL="230188" marR="0" indent="-230188" algn="l">
              <a:spcAft>
                <a:spcPts val="0"/>
              </a:spcAft>
              <a:buFont typeface="Arial" panose="020B0604020202020204" pitchFamily="34" charset="0"/>
              <a:buChar char="•"/>
            </a:pPr>
            <a:r>
              <a:rPr lang="en-US" sz="2200" spc="-10" dirty="0">
                <a:solidFill>
                  <a:srgbClr val="000000"/>
                </a:solidFill>
                <a:latin typeface="Calibri" panose="02020603050405020304" pitchFamily="2"/>
              </a:rPr>
              <a:t>Single investigator not allowed</a:t>
            </a:r>
          </a:p>
          <a:p>
            <a:pPr marL="230188" marR="0" indent="-230188" algn="l">
              <a:spcAft>
                <a:spcPts val="0"/>
              </a:spcAft>
              <a:buFont typeface="Arial" panose="020B0604020202020204" pitchFamily="34" charset="0"/>
              <a:buChar char="•"/>
            </a:pPr>
            <a:r>
              <a:rPr lang="en-US" sz="2200" spc="-10" dirty="0">
                <a:solidFill>
                  <a:srgbClr val="000000"/>
                </a:solidFill>
                <a:latin typeface="Calibri" panose="02020603050405020304" pitchFamily="2"/>
              </a:rPr>
              <a:t>Prior written notice of any investigative meeting/interview required</a:t>
            </a:r>
          </a:p>
          <a:p>
            <a:pPr marL="230188" marR="0" indent="-230188" algn="l">
              <a:spcAft>
                <a:spcPts val="0"/>
              </a:spcAft>
              <a:buFont typeface="Arial" panose="020B0604020202020204" pitchFamily="34" charset="0"/>
              <a:buChar char="•"/>
            </a:pPr>
            <a:r>
              <a:rPr lang="en-US" sz="2200" spc="-10" dirty="0">
                <a:solidFill>
                  <a:srgbClr val="000000"/>
                </a:solidFill>
                <a:latin typeface="Calibri" panose="02020603050405020304" pitchFamily="2"/>
              </a:rPr>
              <a:t>Investigator must give both sides all evidence gathered and give 10 days to review/respond</a:t>
            </a:r>
          </a:p>
          <a:p>
            <a:pPr marL="230188" marR="0" indent="-230188" algn="l">
              <a:spcAft>
                <a:spcPts val="0"/>
              </a:spcAft>
              <a:buFont typeface="Arial" panose="020B0604020202020204" pitchFamily="34" charset="0"/>
              <a:buChar char="•"/>
            </a:pPr>
            <a:r>
              <a:rPr lang="en-US" sz="2200" spc="-10" dirty="0">
                <a:solidFill>
                  <a:srgbClr val="000000"/>
                </a:solidFill>
                <a:latin typeface="Calibri" panose="02020603050405020304" pitchFamily="2"/>
              </a:rPr>
              <a:t>Advisors* allowed by investigators can limit role</a:t>
            </a:r>
          </a:p>
          <a:p>
            <a:pPr marL="230188" marR="0" indent="-230188" algn="l">
              <a:spcAft>
                <a:spcPts val="0"/>
              </a:spcAft>
              <a:buFont typeface="Arial" panose="020B0604020202020204" pitchFamily="34" charset="0"/>
              <a:buChar char="•"/>
            </a:pPr>
            <a:r>
              <a:rPr lang="en-US" sz="2200" spc="-10" dirty="0">
                <a:solidFill>
                  <a:srgbClr val="000000"/>
                </a:solidFill>
                <a:latin typeface="Calibri" panose="02020603050405020304" pitchFamily="2"/>
              </a:rPr>
              <a:t>Written Notice* required to be sent by investigator to both parties</a:t>
            </a:r>
          </a:p>
          <a:p>
            <a:pPr marL="230188" marR="0" indent="-230188" algn="l">
              <a:spcAft>
                <a:spcPts val="0"/>
              </a:spcAft>
              <a:buFont typeface="Arial" panose="020B0604020202020204" pitchFamily="34" charset="0"/>
              <a:buChar char="•"/>
            </a:pPr>
            <a:r>
              <a:rPr lang="en-US" sz="2200" spc="-10" dirty="0">
                <a:solidFill>
                  <a:srgbClr val="000000"/>
                </a:solidFill>
                <a:latin typeface="Calibri" panose="02020603050405020304" pitchFamily="2"/>
              </a:rPr>
              <a:t>Investigative Report required to be sent to both parties and must give them 10 days to review/respond</a:t>
            </a:r>
          </a:p>
          <a:p>
            <a:pPr marL="230188" marR="0" indent="-230188" algn="l">
              <a:spcAft>
                <a:spcPts val="0"/>
              </a:spcAft>
              <a:buFont typeface="Arial" panose="020B0604020202020204" pitchFamily="34" charset="0"/>
              <a:buChar char="•"/>
            </a:pPr>
            <a:r>
              <a:rPr lang="en-US" sz="2200" spc="-10" dirty="0">
                <a:solidFill>
                  <a:srgbClr val="000000"/>
                </a:solidFill>
                <a:latin typeface="Calibri" panose="02020603050405020304" pitchFamily="2"/>
              </a:rPr>
              <a:t>Can consolidate formal complaints (if arise from same facts/ circumstances)</a:t>
            </a:r>
          </a:p>
          <a:p>
            <a:pPr marL="230188" marR="0" indent="-230188" algn="l">
              <a:spcAft>
                <a:spcPts val="0"/>
              </a:spcAft>
              <a:buFont typeface="Arial" panose="020B0604020202020204" pitchFamily="34" charset="0"/>
              <a:buChar char="•"/>
            </a:pPr>
            <a:r>
              <a:rPr lang="en-US" sz="2200" spc="-10" dirty="0">
                <a:solidFill>
                  <a:srgbClr val="000000"/>
                </a:solidFill>
                <a:latin typeface="Calibri" panose="02020603050405020304" pitchFamily="2"/>
              </a:rPr>
              <a:t>Burden of gathering evidence is on TJC/Investigator</a:t>
            </a:r>
          </a:p>
        </p:txBody>
      </p:sp>
      <p:sp>
        <p:nvSpPr>
          <p:cNvPr id="4" name="Title 1">
            <a:extLst>
              <a:ext uri="{FF2B5EF4-FFF2-40B4-BE49-F238E27FC236}">
                <a16:creationId xmlns:a16="http://schemas.microsoft.com/office/drawing/2014/main" id="{C6BBFB60-F7BD-4626-AEF7-CCAD05C2A173}"/>
              </a:ext>
            </a:extLst>
          </p:cNvPr>
          <p:cNvSpPr txBox="1">
            <a:spLocks/>
          </p:cNvSpPr>
          <p:nvPr/>
        </p:nvSpPr>
        <p:spPr>
          <a:xfrm>
            <a:off x="228600" y="179955"/>
            <a:ext cx="8686800" cy="1168539"/>
          </a:xfrm>
          <a:prstGeom prst="rect">
            <a:avLst/>
          </a:prstGeom>
          <a:solidFill>
            <a:schemeClr val="tx1"/>
          </a:solidFill>
        </p:spPr>
        <p:txBody>
          <a:bodyPr wrap="square" lIns="0" tIns="0" rIns="0" bIns="0">
            <a:normAutofit/>
          </a:bodyPr>
          <a:lstStyle>
            <a:lvl1pPr>
              <a:defRPr>
                <a:latin typeface="+mj-lt"/>
                <a:ea typeface="+mj-ea"/>
                <a:cs typeface="+mj-cs"/>
              </a:defRPr>
            </a:lvl1pPr>
          </a:lstStyle>
          <a:p>
            <a:pPr algn="ctr"/>
            <a:br>
              <a:rPr lang="en-US" b="1" kern="0" dirty="0">
                <a:solidFill>
                  <a:srgbClr val="FFC000"/>
                </a:solidFill>
                <a:latin typeface="+mn-lt"/>
              </a:rPr>
            </a:br>
            <a:r>
              <a:rPr lang="en-US" sz="3200" b="1" kern="0" dirty="0">
                <a:solidFill>
                  <a:srgbClr val="FFC000"/>
                </a:solidFill>
                <a:latin typeface="+mn-lt"/>
              </a:rPr>
              <a:t>Investigation</a:t>
            </a:r>
          </a:p>
        </p:txBody>
      </p:sp>
      <p:sp>
        <p:nvSpPr>
          <p:cNvPr id="5" name="Slide Number Placeholder 3">
            <a:extLst>
              <a:ext uri="{FF2B5EF4-FFF2-40B4-BE49-F238E27FC236}">
                <a16:creationId xmlns:a16="http://schemas.microsoft.com/office/drawing/2014/main" id="{FE1600D7-DCAD-41A4-8349-7C221349D4E5}"/>
              </a:ext>
            </a:extLst>
          </p:cNvPr>
          <p:cNvSpPr>
            <a:spLocks noGrp="1"/>
          </p:cNvSpPr>
          <p:nvPr>
            <p:ph type="sldNum" sz="quarter" idx="7"/>
          </p:nvPr>
        </p:nvSpPr>
        <p:spPr>
          <a:xfrm>
            <a:off x="6583680" y="6377940"/>
            <a:ext cx="2103120" cy="276999"/>
          </a:xfrm>
        </p:spPr>
        <p:txBody>
          <a:bodyPr/>
          <a:lstStyle/>
          <a:p>
            <a:fld id="{9E8F3BBE-8603-4F36-8819-F90F428AB6EE}" type="slidenum">
              <a:rPr lang="en-US" smtClean="0">
                <a:solidFill>
                  <a:schemeClr val="bg1"/>
                </a:solidFill>
              </a:rPr>
              <a:t>26</a:t>
            </a:fld>
            <a:endParaRPr lang="en-US" dirty="0">
              <a:solidFill>
                <a:schemeClr val="bg1"/>
              </a:solidFill>
            </a:endParaRPr>
          </a:p>
        </p:txBody>
      </p:sp>
    </p:spTree>
    <p:extLst>
      <p:ext uri="{BB962C8B-B14F-4D97-AF65-F5344CB8AC3E}">
        <p14:creationId xmlns:p14="http://schemas.microsoft.com/office/powerpoint/2010/main" val="5286002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2E5603-F563-4E5F-B48F-A989CC25F2D3}"/>
              </a:ext>
            </a:extLst>
          </p:cNvPr>
          <p:cNvSpPr>
            <a:spLocks noGrp="1"/>
          </p:cNvSpPr>
          <p:nvPr>
            <p:ph type="body" idx="1"/>
          </p:nvPr>
        </p:nvSpPr>
        <p:spPr>
          <a:xfrm>
            <a:off x="457200" y="1577340"/>
            <a:ext cx="8229600" cy="3624069"/>
          </a:xfrm>
        </p:spPr>
        <p:txBody>
          <a:bodyPr/>
          <a:lstStyle/>
          <a:p>
            <a:pPr marL="230188" marR="0" indent="-230188" algn="l">
              <a:spcAft>
                <a:spcPts val="0"/>
              </a:spcAft>
              <a:buFont typeface="Arial" panose="020B0604020202020204" pitchFamily="34" charset="0"/>
              <a:buChar char="•"/>
            </a:pPr>
            <a:r>
              <a:rPr lang="en-US" sz="2200" spc="-10" dirty="0">
                <a:solidFill>
                  <a:srgbClr val="000000"/>
                </a:solidFill>
                <a:latin typeface="Calibri" panose="02020603050405020304" pitchFamily="2"/>
              </a:rPr>
              <a:t>Both parties have right to be accompanied by advisor to any meeting/interview/hearing</a:t>
            </a:r>
          </a:p>
          <a:p>
            <a:pPr marL="230188" marR="0" indent="-230188" algn="l">
              <a:spcBef>
                <a:spcPts val="900"/>
              </a:spcBef>
              <a:spcAft>
                <a:spcPts val="0"/>
              </a:spcAft>
              <a:buFont typeface="Arial" panose="020B0604020202020204" pitchFamily="34" charset="0"/>
              <a:buChar char="•"/>
            </a:pPr>
            <a:r>
              <a:rPr lang="en-US" sz="2200" spc="-10" dirty="0">
                <a:solidFill>
                  <a:srgbClr val="000000"/>
                </a:solidFill>
                <a:latin typeface="Calibri" panose="02020603050405020304" pitchFamily="2"/>
              </a:rPr>
              <a:t>May be, but not required to be, an attorney</a:t>
            </a:r>
          </a:p>
          <a:p>
            <a:pPr marL="230188" marR="0" indent="-230188" algn="l">
              <a:spcBef>
                <a:spcPts val="900"/>
              </a:spcBef>
              <a:spcAft>
                <a:spcPts val="0"/>
              </a:spcAft>
              <a:buFont typeface="Arial" panose="020B0604020202020204" pitchFamily="34" charset="0"/>
              <a:buChar char="•"/>
            </a:pPr>
            <a:r>
              <a:rPr lang="en-US" sz="2200" spc="-10" dirty="0">
                <a:solidFill>
                  <a:srgbClr val="000000"/>
                </a:solidFill>
                <a:latin typeface="Calibri" panose="02020603050405020304" pitchFamily="2"/>
              </a:rPr>
              <a:t>Cannot limit choice or presence of advisor</a:t>
            </a:r>
          </a:p>
          <a:p>
            <a:pPr marL="230188" marR="0" indent="-230188" algn="l">
              <a:spcBef>
                <a:spcPts val="900"/>
              </a:spcBef>
              <a:spcAft>
                <a:spcPts val="0"/>
              </a:spcAft>
              <a:buFont typeface="Arial" panose="020B0604020202020204" pitchFamily="34" charset="0"/>
              <a:buChar char="•"/>
            </a:pPr>
            <a:r>
              <a:rPr lang="en-US" sz="2200" spc="-10" dirty="0">
                <a:solidFill>
                  <a:srgbClr val="000000"/>
                </a:solidFill>
                <a:latin typeface="Calibri" panose="02020603050405020304" pitchFamily="2"/>
              </a:rPr>
              <a:t>Can limit extent of advisor’s participation, as long as applies equally to both parties</a:t>
            </a:r>
          </a:p>
          <a:p>
            <a:pPr marL="230188" marR="0" indent="-230188" algn="l">
              <a:spcBef>
                <a:spcPts val="900"/>
              </a:spcBef>
              <a:spcAft>
                <a:spcPts val="0"/>
              </a:spcAft>
              <a:buFont typeface="Arial" panose="020B0604020202020204" pitchFamily="34" charset="0"/>
              <a:buChar char="•"/>
            </a:pPr>
            <a:r>
              <a:rPr lang="en-US" sz="2200" spc="-10" dirty="0">
                <a:solidFill>
                  <a:srgbClr val="000000"/>
                </a:solidFill>
                <a:latin typeface="Calibri" panose="02020603050405020304" pitchFamily="2"/>
              </a:rPr>
              <a:t>TJC must provide advisor for cross-exam at hearing if a party does not have one</a:t>
            </a:r>
          </a:p>
          <a:p>
            <a:pPr marL="230188" marR="0" indent="-230188" algn="l">
              <a:spcBef>
                <a:spcPts val="900"/>
              </a:spcBef>
              <a:spcAft>
                <a:spcPts val="0"/>
              </a:spcAft>
              <a:buFont typeface="Arial" panose="020B0604020202020204" pitchFamily="34" charset="0"/>
              <a:buChar char="•"/>
            </a:pPr>
            <a:r>
              <a:rPr lang="en-US" sz="2200" spc="-10" dirty="0">
                <a:solidFill>
                  <a:srgbClr val="000000"/>
                </a:solidFill>
                <a:latin typeface="Calibri" panose="02020603050405020304" pitchFamily="2"/>
              </a:rPr>
              <a:t>Get copies of evidence/report</a:t>
            </a:r>
          </a:p>
        </p:txBody>
      </p:sp>
      <p:sp>
        <p:nvSpPr>
          <p:cNvPr id="4" name="Title 1">
            <a:extLst>
              <a:ext uri="{FF2B5EF4-FFF2-40B4-BE49-F238E27FC236}">
                <a16:creationId xmlns:a16="http://schemas.microsoft.com/office/drawing/2014/main" id="{C6BBFB60-F7BD-4626-AEF7-CCAD05C2A173}"/>
              </a:ext>
            </a:extLst>
          </p:cNvPr>
          <p:cNvSpPr txBox="1">
            <a:spLocks/>
          </p:cNvSpPr>
          <p:nvPr/>
        </p:nvSpPr>
        <p:spPr>
          <a:xfrm>
            <a:off x="228600" y="179955"/>
            <a:ext cx="8686800" cy="1168539"/>
          </a:xfrm>
          <a:prstGeom prst="rect">
            <a:avLst/>
          </a:prstGeom>
          <a:solidFill>
            <a:schemeClr val="tx1"/>
          </a:solidFill>
        </p:spPr>
        <p:txBody>
          <a:bodyPr wrap="square" lIns="0" tIns="0" rIns="0" bIns="0">
            <a:normAutofit/>
          </a:bodyPr>
          <a:lstStyle>
            <a:lvl1pPr>
              <a:defRPr>
                <a:latin typeface="+mj-lt"/>
                <a:ea typeface="+mj-ea"/>
                <a:cs typeface="+mj-cs"/>
              </a:defRPr>
            </a:lvl1pPr>
          </a:lstStyle>
          <a:p>
            <a:pPr algn="ctr"/>
            <a:br>
              <a:rPr lang="en-US" b="1" kern="0" dirty="0">
                <a:solidFill>
                  <a:srgbClr val="FFC000"/>
                </a:solidFill>
                <a:latin typeface="+mn-lt"/>
              </a:rPr>
            </a:br>
            <a:r>
              <a:rPr lang="en-US" sz="3200" b="1" kern="0" dirty="0">
                <a:solidFill>
                  <a:srgbClr val="FFC000"/>
                </a:solidFill>
                <a:latin typeface="+mn-lt"/>
              </a:rPr>
              <a:t>Advisor</a:t>
            </a:r>
          </a:p>
        </p:txBody>
      </p:sp>
      <p:sp>
        <p:nvSpPr>
          <p:cNvPr id="5" name="Slide Number Placeholder 3">
            <a:extLst>
              <a:ext uri="{FF2B5EF4-FFF2-40B4-BE49-F238E27FC236}">
                <a16:creationId xmlns:a16="http://schemas.microsoft.com/office/drawing/2014/main" id="{F252D0AC-50DE-420B-9A8B-83B21CCA3F8B}"/>
              </a:ext>
            </a:extLst>
          </p:cNvPr>
          <p:cNvSpPr>
            <a:spLocks noGrp="1"/>
          </p:cNvSpPr>
          <p:nvPr>
            <p:ph type="sldNum" sz="quarter" idx="7"/>
          </p:nvPr>
        </p:nvSpPr>
        <p:spPr>
          <a:xfrm>
            <a:off x="6583680" y="6377940"/>
            <a:ext cx="2103120" cy="276999"/>
          </a:xfrm>
        </p:spPr>
        <p:txBody>
          <a:bodyPr/>
          <a:lstStyle/>
          <a:p>
            <a:fld id="{9E8F3BBE-8603-4F36-8819-F90F428AB6EE}" type="slidenum">
              <a:rPr lang="en-US" smtClean="0">
                <a:solidFill>
                  <a:schemeClr val="bg1"/>
                </a:solidFill>
              </a:rPr>
              <a:t>27</a:t>
            </a:fld>
            <a:endParaRPr lang="en-US" dirty="0">
              <a:solidFill>
                <a:schemeClr val="bg1"/>
              </a:solidFill>
            </a:endParaRPr>
          </a:p>
        </p:txBody>
      </p:sp>
    </p:spTree>
    <p:extLst>
      <p:ext uri="{BB962C8B-B14F-4D97-AF65-F5344CB8AC3E}">
        <p14:creationId xmlns:p14="http://schemas.microsoft.com/office/powerpoint/2010/main" val="3591762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2E5603-F563-4E5F-B48F-A989CC25F2D3}"/>
              </a:ext>
            </a:extLst>
          </p:cNvPr>
          <p:cNvSpPr>
            <a:spLocks noGrp="1"/>
          </p:cNvSpPr>
          <p:nvPr>
            <p:ph type="body" idx="1"/>
          </p:nvPr>
        </p:nvSpPr>
        <p:spPr>
          <a:xfrm>
            <a:off x="457200" y="1577340"/>
            <a:ext cx="8229600" cy="3616375"/>
          </a:xfrm>
        </p:spPr>
        <p:txBody>
          <a:bodyPr/>
          <a:lstStyle/>
          <a:p>
            <a:pPr marL="230188" marR="0" indent="-230188" algn="l">
              <a:spcAft>
                <a:spcPts val="0"/>
              </a:spcAft>
              <a:buFont typeface="Arial" panose="020B0604020202020204" pitchFamily="34" charset="0"/>
              <a:buChar char="•"/>
            </a:pPr>
            <a:r>
              <a:rPr lang="en-US" sz="2200" spc="-10" dirty="0">
                <a:solidFill>
                  <a:srgbClr val="000000"/>
                </a:solidFill>
                <a:latin typeface="Calibri" panose="02020603050405020304" pitchFamily="2"/>
              </a:rPr>
              <a:t>Upon receipt of Formal Complaint, Title IX Coordinator must send to both parties written notice of allegations</a:t>
            </a:r>
          </a:p>
          <a:p>
            <a:pPr marL="230188" marR="0" indent="-230188" algn="l">
              <a:spcBef>
                <a:spcPts val="900"/>
              </a:spcBef>
              <a:spcAft>
                <a:spcPts val="0"/>
              </a:spcAft>
              <a:buFont typeface="Arial" panose="020B0604020202020204" pitchFamily="34" charset="0"/>
              <a:buChar char="•"/>
            </a:pPr>
            <a:r>
              <a:rPr lang="en-US" sz="2200" spc="-10" dirty="0">
                <a:solidFill>
                  <a:srgbClr val="000000"/>
                </a:solidFill>
                <a:latin typeface="Calibri" panose="02020603050405020304" pitchFamily="2"/>
              </a:rPr>
              <a:t>Notice must include: identity of parties, allegations, date, location, statement regarding right to advisor, statement regarding right to review evidence, information regarding informal resolution, copy of grievance procedures, statement that Respondent is presumed not responsible, and inform parties regarding consequences of making false statements</a:t>
            </a:r>
          </a:p>
          <a:p>
            <a:pPr marL="230188" marR="0" indent="-230188" algn="l">
              <a:spcBef>
                <a:spcPts val="900"/>
              </a:spcBef>
              <a:spcAft>
                <a:spcPts val="0"/>
              </a:spcAft>
              <a:buFont typeface="Arial" panose="020B0604020202020204" pitchFamily="34" charset="0"/>
              <a:buChar char="•"/>
            </a:pPr>
            <a:r>
              <a:rPr lang="en-US" sz="2200" spc="-10" dirty="0">
                <a:solidFill>
                  <a:srgbClr val="000000"/>
                </a:solidFill>
                <a:latin typeface="Calibri" panose="02020603050405020304" pitchFamily="2"/>
              </a:rPr>
              <a:t>Must also send prior notice of any meetings/interviews with sufficient time to prepare for same</a:t>
            </a:r>
          </a:p>
        </p:txBody>
      </p:sp>
      <p:sp>
        <p:nvSpPr>
          <p:cNvPr id="4" name="Title 1">
            <a:extLst>
              <a:ext uri="{FF2B5EF4-FFF2-40B4-BE49-F238E27FC236}">
                <a16:creationId xmlns:a16="http://schemas.microsoft.com/office/drawing/2014/main" id="{C6BBFB60-F7BD-4626-AEF7-CCAD05C2A173}"/>
              </a:ext>
            </a:extLst>
          </p:cNvPr>
          <p:cNvSpPr txBox="1">
            <a:spLocks/>
          </p:cNvSpPr>
          <p:nvPr/>
        </p:nvSpPr>
        <p:spPr>
          <a:xfrm>
            <a:off x="228600" y="179955"/>
            <a:ext cx="8686800" cy="1168539"/>
          </a:xfrm>
          <a:prstGeom prst="rect">
            <a:avLst/>
          </a:prstGeom>
          <a:solidFill>
            <a:schemeClr val="tx1"/>
          </a:solidFill>
        </p:spPr>
        <p:txBody>
          <a:bodyPr wrap="square" lIns="0" tIns="0" rIns="0" bIns="0">
            <a:normAutofit/>
          </a:bodyPr>
          <a:lstStyle>
            <a:lvl1pPr>
              <a:defRPr>
                <a:latin typeface="+mj-lt"/>
                <a:ea typeface="+mj-ea"/>
                <a:cs typeface="+mj-cs"/>
              </a:defRPr>
            </a:lvl1pPr>
          </a:lstStyle>
          <a:p>
            <a:pPr algn="ctr"/>
            <a:br>
              <a:rPr lang="en-US" b="1" kern="0" dirty="0">
                <a:solidFill>
                  <a:srgbClr val="FFC000"/>
                </a:solidFill>
                <a:latin typeface="+mn-lt"/>
              </a:rPr>
            </a:br>
            <a:r>
              <a:rPr lang="en-US" sz="3200" b="1" kern="0" dirty="0">
                <a:solidFill>
                  <a:srgbClr val="FFC000"/>
                </a:solidFill>
                <a:latin typeface="+mn-lt"/>
              </a:rPr>
              <a:t>Written Notice</a:t>
            </a:r>
          </a:p>
        </p:txBody>
      </p:sp>
      <p:sp>
        <p:nvSpPr>
          <p:cNvPr id="5" name="Slide Number Placeholder 3">
            <a:extLst>
              <a:ext uri="{FF2B5EF4-FFF2-40B4-BE49-F238E27FC236}">
                <a16:creationId xmlns:a16="http://schemas.microsoft.com/office/drawing/2014/main" id="{21FF8D8B-CA2A-46E9-9CBE-6D8CD95ADA66}"/>
              </a:ext>
            </a:extLst>
          </p:cNvPr>
          <p:cNvSpPr>
            <a:spLocks noGrp="1"/>
          </p:cNvSpPr>
          <p:nvPr>
            <p:ph type="sldNum" sz="quarter" idx="7"/>
          </p:nvPr>
        </p:nvSpPr>
        <p:spPr>
          <a:xfrm>
            <a:off x="6583680" y="6377940"/>
            <a:ext cx="2103120" cy="276999"/>
          </a:xfrm>
        </p:spPr>
        <p:txBody>
          <a:bodyPr/>
          <a:lstStyle/>
          <a:p>
            <a:fld id="{9E8F3BBE-8603-4F36-8819-F90F428AB6EE}" type="slidenum">
              <a:rPr lang="en-US" smtClean="0">
                <a:solidFill>
                  <a:schemeClr val="bg1"/>
                </a:solidFill>
              </a:rPr>
              <a:t>28</a:t>
            </a:fld>
            <a:endParaRPr lang="en-US" dirty="0">
              <a:solidFill>
                <a:schemeClr val="bg1"/>
              </a:solidFill>
            </a:endParaRPr>
          </a:p>
        </p:txBody>
      </p:sp>
    </p:spTree>
    <p:extLst>
      <p:ext uri="{BB962C8B-B14F-4D97-AF65-F5344CB8AC3E}">
        <p14:creationId xmlns:p14="http://schemas.microsoft.com/office/powerpoint/2010/main" val="38919952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2E5603-F563-4E5F-B48F-A989CC25F2D3}"/>
              </a:ext>
            </a:extLst>
          </p:cNvPr>
          <p:cNvSpPr>
            <a:spLocks noGrp="1"/>
          </p:cNvSpPr>
          <p:nvPr>
            <p:ph type="body" idx="1"/>
          </p:nvPr>
        </p:nvSpPr>
        <p:spPr>
          <a:xfrm>
            <a:off x="457200" y="1577340"/>
            <a:ext cx="8229600" cy="3170099"/>
          </a:xfrm>
        </p:spPr>
        <p:txBody>
          <a:bodyPr/>
          <a:lstStyle/>
          <a:p>
            <a:pPr marL="230188" marR="0" indent="-230188" algn="l">
              <a:spcAft>
                <a:spcPts val="0"/>
              </a:spcAft>
              <a:buFont typeface="Arial" panose="020B0604020202020204" pitchFamily="34" charset="0"/>
              <a:buChar char="•"/>
            </a:pPr>
            <a:r>
              <a:rPr lang="en-US" sz="2200" spc="-10" dirty="0">
                <a:solidFill>
                  <a:srgbClr val="000000"/>
                </a:solidFill>
                <a:latin typeface="Calibri" panose="02020603050405020304" pitchFamily="2"/>
              </a:rPr>
              <a:t>TJC may facilitate informal resolution between Complainant and Respondent</a:t>
            </a:r>
          </a:p>
          <a:p>
            <a:pPr marL="230188" marR="0" indent="-230188" algn="l">
              <a:spcBef>
                <a:spcPts val="900"/>
              </a:spcBef>
              <a:spcAft>
                <a:spcPts val="0"/>
              </a:spcAft>
              <a:buFont typeface="Arial" panose="020B0604020202020204" pitchFamily="34" charset="0"/>
              <a:buChar char="•"/>
            </a:pPr>
            <a:r>
              <a:rPr lang="en-US" sz="2200" spc="-10" dirty="0">
                <a:solidFill>
                  <a:srgbClr val="000000"/>
                </a:solidFill>
                <a:latin typeface="Calibri" panose="02020603050405020304" pitchFamily="2"/>
              </a:rPr>
              <a:t>Cannot be used to resolve allegations that employee sexually harassed a student</a:t>
            </a:r>
          </a:p>
          <a:p>
            <a:pPr marL="230188" marR="0" indent="-230188" algn="l">
              <a:spcBef>
                <a:spcPts val="900"/>
              </a:spcBef>
              <a:spcAft>
                <a:spcPts val="0"/>
              </a:spcAft>
              <a:buFont typeface="Arial" panose="020B0604020202020204" pitchFamily="34" charset="0"/>
              <a:buChar char="•"/>
            </a:pPr>
            <a:r>
              <a:rPr lang="en-US" sz="2200" spc="-10" dirty="0">
                <a:solidFill>
                  <a:srgbClr val="000000"/>
                </a:solidFill>
                <a:latin typeface="Calibri" panose="02020603050405020304" pitchFamily="2"/>
              </a:rPr>
              <a:t>Not allowed unless Formal Complaint is filed</a:t>
            </a:r>
          </a:p>
          <a:p>
            <a:pPr marL="230188" marR="0" indent="-230188" algn="l">
              <a:spcBef>
                <a:spcPts val="900"/>
              </a:spcBef>
              <a:spcAft>
                <a:spcPts val="0"/>
              </a:spcAft>
              <a:buFont typeface="Arial" panose="020B0604020202020204" pitchFamily="34" charset="0"/>
              <a:buChar char="•"/>
            </a:pPr>
            <a:r>
              <a:rPr lang="en-US" sz="2200" spc="-10" dirty="0">
                <a:solidFill>
                  <a:srgbClr val="000000"/>
                </a:solidFill>
                <a:latin typeface="Calibri" panose="02020603050405020304" pitchFamily="2"/>
              </a:rPr>
              <a:t>Must obtain voluntary, informed, written consent of both parties</a:t>
            </a:r>
          </a:p>
          <a:p>
            <a:pPr marL="230188" marR="0" indent="-230188" algn="l">
              <a:spcBef>
                <a:spcPts val="900"/>
              </a:spcBef>
              <a:spcAft>
                <a:spcPts val="0"/>
              </a:spcAft>
              <a:buFont typeface="Arial" panose="020B0604020202020204" pitchFamily="34" charset="0"/>
              <a:buChar char="•"/>
            </a:pPr>
            <a:r>
              <a:rPr lang="en-US" sz="2200" spc="-10" dirty="0">
                <a:solidFill>
                  <a:srgbClr val="000000"/>
                </a:solidFill>
                <a:latin typeface="Calibri" panose="02020603050405020304" pitchFamily="2"/>
              </a:rPr>
              <a:t>Any party can withdraw consent and resume grievance process at anytime prior to agreeing to a resolution</a:t>
            </a:r>
          </a:p>
        </p:txBody>
      </p:sp>
      <p:sp>
        <p:nvSpPr>
          <p:cNvPr id="4" name="Title 1">
            <a:extLst>
              <a:ext uri="{FF2B5EF4-FFF2-40B4-BE49-F238E27FC236}">
                <a16:creationId xmlns:a16="http://schemas.microsoft.com/office/drawing/2014/main" id="{C6BBFB60-F7BD-4626-AEF7-CCAD05C2A173}"/>
              </a:ext>
            </a:extLst>
          </p:cNvPr>
          <p:cNvSpPr txBox="1">
            <a:spLocks/>
          </p:cNvSpPr>
          <p:nvPr/>
        </p:nvSpPr>
        <p:spPr>
          <a:xfrm>
            <a:off x="228600" y="179955"/>
            <a:ext cx="8686800" cy="1168539"/>
          </a:xfrm>
          <a:prstGeom prst="rect">
            <a:avLst/>
          </a:prstGeom>
          <a:solidFill>
            <a:schemeClr val="tx1"/>
          </a:solidFill>
        </p:spPr>
        <p:txBody>
          <a:bodyPr wrap="square" lIns="0" tIns="0" rIns="0" bIns="0">
            <a:normAutofit/>
          </a:bodyPr>
          <a:lstStyle>
            <a:lvl1pPr>
              <a:defRPr>
                <a:latin typeface="+mj-lt"/>
                <a:ea typeface="+mj-ea"/>
                <a:cs typeface="+mj-cs"/>
              </a:defRPr>
            </a:lvl1pPr>
          </a:lstStyle>
          <a:p>
            <a:pPr algn="ctr"/>
            <a:br>
              <a:rPr lang="en-US" b="1" kern="0" dirty="0">
                <a:solidFill>
                  <a:srgbClr val="FFC000"/>
                </a:solidFill>
                <a:latin typeface="+mn-lt"/>
              </a:rPr>
            </a:br>
            <a:r>
              <a:rPr lang="en-US" sz="3200" b="1" kern="0" dirty="0">
                <a:solidFill>
                  <a:srgbClr val="FFC000"/>
                </a:solidFill>
                <a:latin typeface="+mn-lt"/>
              </a:rPr>
              <a:t>Informal Resolution</a:t>
            </a:r>
          </a:p>
        </p:txBody>
      </p:sp>
      <p:sp>
        <p:nvSpPr>
          <p:cNvPr id="5" name="Slide Number Placeholder 3">
            <a:extLst>
              <a:ext uri="{FF2B5EF4-FFF2-40B4-BE49-F238E27FC236}">
                <a16:creationId xmlns:a16="http://schemas.microsoft.com/office/drawing/2014/main" id="{E45C908B-A4CD-4A52-A91E-C035A2F8D095}"/>
              </a:ext>
            </a:extLst>
          </p:cNvPr>
          <p:cNvSpPr>
            <a:spLocks noGrp="1"/>
          </p:cNvSpPr>
          <p:nvPr>
            <p:ph type="sldNum" sz="quarter" idx="7"/>
          </p:nvPr>
        </p:nvSpPr>
        <p:spPr>
          <a:xfrm>
            <a:off x="6583680" y="6377940"/>
            <a:ext cx="2103120" cy="276999"/>
          </a:xfrm>
        </p:spPr>
        <p:txBody>
          <a:bodyPr/>
          <a:lstStyle/>
          <a:p>
            <a:fld id="{9E8F3BBE-8603-4F36-8819-F90F428AB6EE}" type="slidenum">
              <a:rPr lang="en-US" smtClean="0">
                <a:solidFill>
                  <a:schemeClr val="bg1"/>
                </a:solidFill>
              </a:rPr>
              <a:t>29</a:t>
            </a:fld>
            <a:endParaRPr lang="en-US" dirty="0">
              <a:solidFill>
                <a:schemeClr val="bg1"/>
              </a:solidFill>
            </a:endParaRPr>
          </a:p>
        </p:txBody>
      </p:sp>
    </p:spTree>
    <p:extLst>
      <p:ext uri="{BB962C8B-B14F-4D97-AF65-F5344CB8AC3E}">
        <p14:creationId xmlns:p14="http://schemas.microsoft.com/office/powerpoint/2010/main" val="609396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137"/>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solidFill>
            <a:srgbClr val="231F20"/>
          </a:solidFill>
        </p:spPr>
        <p:txBody>
          <a:bodyPr wrap="square" lIns="0" tIns="0" rIns="0" bIns="0" rtlCol="0"/>
          <a:lstStyle/>
          <a:p>
            <a:endParaRPr dirty="0"/>
          </a:p>
        </p:txBody>
      </p:sp>
      <p:sp>
        <p:nvSpPr>
          <p:cNvPr id="3" name="object 3"/>
          <p:cNvSpPr/>
          <p:nvPr/>
        </p:nvSpPr>
        <p:spPr>
          <a:xfrm>
            <a:off x="797" y="5009268"/>
            <a:ext cx="9143365" cy="1839595"/>
          </a:xfrm>
          <a:custGeom>
            <a:avLst/>
            <a:gdLst/>
            <a:ahLst/>
            <a:cxnLst/>
            <a:rect l="l" t="t" r="r" b="b"/>
            <a:pathLst>
              <a:path w="9143365" h="1839595">
                <a:moveTo>
                  <a:pt x="0" y="0"/>
                </a:moveTo>
                <a:lnTo>
                  <a:pt x="0" y="1839137"/>
                </a:lnTo>
                <a:lnTo>
                  <a:pt x="9143202" y="1839137"/>
                </a:lnTo>
                <a:lnTo>
                  <a:pt x="9143202" y="1289283"/>
                </a:lnTo>
                <a:lnTo>
                  <a:pt x="6851633" y="1289283"/>
                </a:lnTo>
                <a:lnTo>
                  <a:pt x="6530164" y="1286585"/>
                </a:lnTo>
                <a:lnTo>
                  <a:pt x="6202777" y="1277809"/>
                </a:lnTo>
                <a:lnTo>
                  <a:pt x="5814884" y="1260122"/>
                </a:lnTo>
                <a:lnTo>
                  <a:pt x="5422334" y="1234680"/>
                </a:lnTo>
                <a:lnTo>
                  <a:pt x="5026954" y="1201760"/>
                </a:lnTo>
                <a:lnTo>
                  <a:pt x="4630574" y="1161641"/>
                </a:lnTo>
                <a:lnTo>
                  <a:pt x="4235020" y="1114601"/>
                </a:lnTo>
                <a:lnTo>
                  <a:pt x="3842123" y="1060920"/>
                </a:lnTo>
                <a:lnTo>
                  <a:pt x="3786229" y="1052712"/>
                </a:lnTo>
                <a:lnTo>
                  <a:pt x="3398694" y="991793"/>
                </a:lnTo>
                <a:lnTo>
                  <a:pt x="3017643" y="924816"/>
                </a:lnTo>
                <a:lnTo>
                  <a:pt x="2697646" y="862807"/>
                </a:lnTo>
                <a:lnTo>
                  <a:pt x="2384974" y="796735"/>
                </a:lnTo>
                <a:lnTo>
                  <a:pt x="2080776" y="726778"/>
                </a:lnTo>
                <a:lnTo>
                  <a:pt x="1834584" y="665637"/>
                </a:lnTo>
                <a:lnTo>
                  <a:pt x="1595743" y="602021"/>
                </a:lnTo>
                <a:lnTo>
                  <a:pt x="1410411" y="549414"/>
                </a:lnTo>
                <a:lnTo>
                  <a:pt x="1230551" y="495339"/>
                </a:lnTo>
                <a:lnTo>
                  <a:pt x="1056506" y="439849"/>
                </a:lnTo>
                <a:lnTo>
                  <a:pt x="929992" y="397333"/>
                </a:lnTo>
                <a:lnTo>
                  <a:pt x="807084" y="354073"/>
                </a:lnTo>
                <a:lnTo>
                  <a:pt x="687927" y="310089"/>
                </a:lnTo>
                <a:lnTo>
                  <a:pt x="572663" y="265404"/>
                </a:lnTo>
                <a:lnTo>
                  <a:pt x="498054" y="235235"/>
                </a:lnTo>
                <a:lnTo>
                  <a:pt x="425284" y="204771"/>
                </a:lnTo>
                <a:lnTo>
                  <a:pt x="354392" y="174018"/>
                </a:lnTo>
                <a:lnTo>
                  <a:pt x="285424" y="142982"/>
                </a:lnTo>
                <a:lnTo>
                  <a:pt x="218420" y="111670"/>
                </a:lnTo>
                <a:lnTo>
                  <a:pt x="153425" y="80089"/>
                </a:lnTo>
                <a:lnTo>
                  <a:pt x="90479" y="48245"/>
                </a:lnTo>
                <a:lnTo>
                  <a:pt x="29627" y="16144"/>
                </a:lnTo>
                <a:lnTo>
                  <a:pt x="0" y="0"/>
                </a:lnTo>
                <a:close/>
              </a:path>
              <a:path w="9143365" h="1839595">
                <a:moveTo>
                  <a:pt x="9143202" y="1052712"/>
                </a:moveTo>
                <a:lnTo>
                  <a:pt x="9034551" y="1080254"/>
                </a:lnTo>
                <a:lnTo>
                  <a:pt x="8957851" y="1098085"/>
                </a:lnTo>
                <a:lnTo>
                  <a:pt x="8879407" y="1115076"/>
                </a:lnTo>
                <a:lnTo>
                  <a:pt x="8799261" y="1131232"/>
                </a:lnTo>
                <a:lnTo>
                  <a:pt x="8717455" y="1146561"/>
                </a:lnTo>
                <a:lnTo>
                  <a:pt x="8591729" y="1168015"/>
                </a:lnTo>
                <a:lnTo>
                  <a:pt x="8462508" y="1187643"/>
                </a:lnTo>
                <a:lnTo>
                  <a:pt x="8329937" y="1205467"/>
                </a:lnTo>
                <a:lnTo>
                  <a:pt x="8194160" y="1221508"/>
                </a:lnTo>
                <a:lnTo>
                  <a:pt x="8008385" y="1240162"/>
                </a:lnTo>
                <a:lnTo>
                  <a:pt x="7817507" y="1255737"/>
                </a:lnTo>
                <a:lnTo>
                  <a:pt x="7621867" y="1268286"/>
                </a:lnTo>
                <a:lnTo>
                  <a:pt x="7371142" y="1279797"/>
                </a:lnTo>
                <a:lnTo>
                  <a:pt x="7114175" y="1286762"/>
                </a:lnTo>
                <a:lnTo>
                  <a:pt x="6851633" y="1289283"/>
                </a:lnTo>
                <a:lnTo>
                  <a:pt x="9143202" y="1289283"/>
                </a:lnTo>
                <a:lnTo>
                  <a:pt x="9143202" y="1052712"/>
                </a:lnTo>
                <a:close/>
              </a:path>
            </a:pathLst>
          </a:custGeom>
          <a:solidFill>
            <a:srgbClr val="FFFFFF"/>
          </a:solidFill>
        </p:spPr>
        <p:txBody>
          <a:bodyPr wrap="square" lIns="0" tIns="0" rIns="0" bIns="0" rtlCol="0"/>
          <a:lstStyle/>
          <a:p>
            <a:endParaRPr dirty="0"/>
          </a:p>
        </p:txBody>
      </p:sp>
      <p:sp>
        <p:nvSpPr>
          <p:cNvPr id="4" name="object 4"/>
          <p:cNvSpPr/>
          <p:nvPr/>
        </p:nvSpPr>
        <p:spPr>
          <a:xfrm>
            <a:off x="0" y="5580329"/>
            <a:ext cx="9144000" cy="1278255"/>
          </a:xfrm>
          <a:custGeom>
            <a:avLst/>
            <a:gdLst/>
            <a:ahLst/>
            <a:cxnLst/>
            <a:rect l="l" t="t" r="r" b="b"/>
            <a:pathLst>
              <a:path w="9144000" h="1278254">
                <a:moveTo>
                  <a:pt x="0" y="0"/>
                </a:moveTo>
                <a:lnTo>
                  <a:pt x="0" y="1277670"/>
                </a:lnTo>
                <a:lnTo>
                  <a:pt x="9144000" y="1277670"/>
                </a:lnTo>
                <a:lnTo>
                  <a:pt x="9144000" y="812076"/>
                </a:lnTo>
                <a:lnTo>
                  <a:pt x="6812870" y="812076"/>
                </a:lnTo>
                <a:lnTo>
                  <a:pt x="6373854" y="808031"/>
                </a:lnTo>
                <a:lnTo>
                  <a:pt x="5861766" y="793169"/>
                </a:lnTo>
                <a:lnTo>
                  <a:pt x="5276316" y="764715"/>
                </a:lnTo>
                <a:lnTo>
                  <a:pt x="4979244" y="746080"/>
                </a:lnTo>
                <a:lnTo>
                  <a:pt x="4320955" y="695507"/>
                </a:lnTo>
                <a:lnTo>
                  <a:pt x="3604640" y="626628"/>
                </a:lnTo>
                <a:lnTo>
                  <a:pt x="2959968" y="552375"/>
                </a:lnTo>
                <a:lnTo>
                  <a:pt x="2336561" y="468880"/>
                </a:lnTo>
                <a:lnTo>
                  <a:pt x="1796314" y="386092"/>
                </a:lnTo>
                <a:lnTo>
                  <a:pt x="1387271" y="315845"/>
                </a:lnTo>
                <a:lnTo>
                  <a:pt x="1049378" y="251895"/>
                </a:lnTo>
                <a:lnTo>
                  <a:pt x="776587" y="195511"/>
                </a:lnTo>
                <a:lnTo>
                  <a:pt x="562312" y="147584"/>
                </a:lnTo>
                <a:lnTo>
                  <a:pt x="360858" y="98940"/>
                </a:lnTo>
                <a:lnTo>
                  <a:pt x="209529" y="59591"/>
                </a:lnTo>
                <a:lnTo>
                  <a:pt x="102069" y="29870"/>
                </a:lnTo>
                <a:lnTo>
                  <a:pt x="0" y="0"/>
                </a:lnTo>
                <a:close/>
              </a:path>
              <a:path w="9144000" h="1278254">
                <a:moveTo>
                  <a:pt x="9144000" y="555750"/>
                </a:moveTo>
                <a:lnTo>
                  <a:pt x="9093881" y="573599"/>
                </a:lnTo>
                <a:lnTo>
                  <a:pt x="9038101" y="591725"/>
                </a:lnTo>
                <a:lnTo>
                  <a:pt x="8979589" y="609084"/>
                </a:lnTo>
                <a:lnTo>
                  <a:pt x="8918451" y="625668"/>
                </a:lnTo>
                <a:lnTo>
                  <a:pt x="8854746" y="641485"/>
                </a:lnTo>
                <a:lnTo>
                  <a:pt x="8754500" y="663788"/>
                </a:lnTo>
                <a:lnTo>
                  <a:pt x="8684628" y="677721"/>
                </a:lnTo>
                <a:lnTo>
                  <a:pt x="8612388" y="690915"/>
                </a:lnTo>
                <a:lnTo>
                  <a:pt x="8537840" y="703378"/>
                </a:lnTo>
                <a:lnTo>
                  <a:pt x="8461039" y="715118"/>
                </a:lnTo>
                <a:lnTo>
                  <a:pt x="8341742" y="731391"/>
                </a:lnTo>
                <a:lnTo>
                  <a:pt x="8217700" y="746082"/>
                </a:lnTo>
                <a:lnTo>
                  <a:pt x="8175332" y="750633"/>
                </a:lnTo>
                <a:lnTo>
                  <a:pt x="8045266" y="763259"/>
                </a:lnTo>
                <a:lnTo>
                  <a:pt x="7865201" y="777738"/>
                </a:lnTo>
                <a:lnTo>
                  <a:pt x="7677965" y="789585"/>
                </a:lnTo>
                <a:lnTo>
                  <a:pt x="7434534" y="800791"/>
                </a:lnTo>
                <a:lnTo>
                  <a:pt x="7129834" y="809121"/>
                </a:lnTo>
                <a:lnTo>
                  <a:pt x="6812870" y="812076"/>
                </a:lnTo>
                <a:lnTo>
                  <a:pt x="9144000" y="812076"/>
                </a:lnTo>
                <a:lnTo>
                  <a:pt x="9144000" y="555750"/>
                </a:lnTo>
                <a:close/>
              </a:path>
            </a:pathLst>
          </a:custGeom>
          <a:solidFill>
            <a:srgbClr val="FEC600"/>
          </a:solidFill>
        </p:spPr>
        <p:txBody>
          <a:bodyPr wrap="square" lIns="0" tIns="0" rIns="0" bIns="0" rtlCol="0"/>
          <a:lstStyle/>
          <a:p>
            <a:endParaRPr dirty="0"/>
          </a:p>
        </p:txBody>
      </p:sp>
      <p:sp>
        <p:nvSpPr>
          <p:cNvPr id="5" name="Title 4">
            <a:extLst>
              <a:ext uri="{FF2B5EF4-FFF2-40B4-BE49-F238E27FC236}">
                <a16:creationId xmlns:a16="http://schemas.microsoft.com/office/drawing/2014/main" id="{F06EEB6E-A80F-491F-8C73-CFF48B3A51FC}"/>
              </a:ext>
            </a:extLst>
          </p:cNvPr>
          <p:cNvSpPr>
            <a:spLocks noGrp="1"/>
          </p:cNvSpPr>
          <p:nvPr>
            <p:ph type="title"/>
          </p:nvPr>
        </p:nvSpPr>
        <p:spPr>
          <a:xfrm>
            <a:off x="457200" y="274320"/>
            <a:ext cx="8229600" cy="492443"/>
          </a:xfrm>
        </p:spPr>
        <p:txBody>
          <a:bodyPr/>
          <a:lstStyle/>
          <a:p>
            <a:pPr algn="ctr"/>
            <a:r>
              <a:rPr lang="en-US" sz="3200" b="1" dirty="0">
                <a:solidFill>
                  <a:srgbClr val="FFC000"/>
                </a:solidFill>
              </a:rPr>
              <a:t>Overview of Training</a:t>
            </a:r>
          </a:p>
        </p:txBody>
      </p:sp>
      <p:sp>
        <p:nvSpPr>
          <p:cNvPr id="6" name="Text Placeholder 5">
            <a:extLst>
              <a:ext uri="{FF2B5EF4-FFF2-40B4-BE49-F238E27FC236}">
                <a16:creationId xmlns:a16="http://schemas.microsoft.com/office/drawing/2014/main" id="{32756ED9-B810-47CE-A57D-0475B57FB507}"/>
              </a:ext>
            </a:extLst>
          </p:cNvPr>
          <p:cNvSpPr>
            <a:spLocks noGrp="1"/>
          </p:cNvSpPr>
          <p:nvPr>
            <p:ph type="body" idx="1"/>
          </p:nvPr>
        </p:nvSpPr>
        <p:spPr>
          <a:xfrm>
            <a:off x="457200" y="990600"/>
            <a:ext cx="8534400" cy="2423740"/>
          </a:xfrm>
        </p:spPr>
        <p:txBody>
          <a:bodyPr/>
          <a:lstStyle/>
          <a:p>
            <a:r>
              <a:rPr lang="en-US" sz="2800" dirty="0">
                <a:solidFill>
                  <a:srgbClr val="FFC000"/>
                </a:solidFill>
              </a:rPr>
              <a:t>This training is intended to comply with requirements of:</a:t>
            </a:r>
            <a:endParaRPr lang="en-US" sz="1100" dirty="0">
              <a:solidFill>
                <a:srgbClr val="FFC000"/>
              </a:solidFill>
            </a:endParaRPr>
          </a:p>
          <a:p>
            <a:r>
              <a:rPr lang="en-US" sz="1100" dirty="0">
                <a:solidFill>
                  <a:srgbClr val="FFC000"/>
                </a:solidFill>
              </a:rPr>
              <a:t> </a:t>
            </a:r>
          </a:p>
          <a:p>
            <a:pPr marL="230188" indent="-230188">
              <a:buFont typeface="Arial" panose="020B0604020202020204" pitchFamily="34" charset="0"/>
              <a:buChar char="•"/>
            </a:pPr>
            <a:r>
              <a:rPr lang="en-US" sz="2400" dirty="0">
                <a:solidFill>
                  <a:srgbClr val="FFC000"/>
                </a:solidFill>
              </a:rPr>
              <a:t>Title IX of the Education Amendments of 1972; </a:t>
            </a:r>
          </a:p>
          <a:p>
            <a:pPr marL="230188" indent="-230188">
              <a:spcBef>
                <a:spcPts val="900"/>
              </a:spcBef>
              <a:buFont typeface="Arial" panose="020B0604020202020204" pitchFamily="34" charset="0"/>
              <a:buChar char="•"/>
            </a:pPr>
            <a:r>
              <a:rPr lang="en-US" sz="2400" dirty="0">
                <a:solidFill>
                  <a:srgbClr val="FFC000"/>
                </a:solidFill>
              </a:rPr>
              <a:t>Texas Education Code Chapter 51;</a:t>
            </a:r>
          </a:p>
          <a:p>
            <a:pPr marL="230188" indent="-230188">
              <a:spcBef>
                <a:spcPts val="900"/>
              </a:spcBef>
              <a:buFont typeface="Arial" panose="020B0604020202020204" pitchFamily="34" charset="0"/>
              <a:buChar char="•"/>
            </a:pPr>
            <a:r>
              <a:rPr lang="en-US" sz="2400" dirty="0">
                <a:solidFill>
                  <a:srgbClr val="FFC000"/>
                </a:solidFill>
              </a:rPr>
              <a:t>Texas Senate Bill 212;</a:t>
            </a:r>
          </a:p>
          <a:p>
            <a:pPr marL="230188" indent="-230188">
              <a:spcBef>
                <a:spcPts val="900"/>
              </a:spcBef>
              <a:buFont typeface="Arial" panose="020B0604020202020204" pitchFamily="34" charset="0"/>
              <a:buChar char="•"/>
            </a:pPr>
            <a:r>
              <a:rPr lang="en-US" sz="2400" dirty="0">
                <a:solidFill>
                  <a:srgbClr val="FFC000"/>
                </a:solidFill>
              </a:rPr>
              <a:t>Texas House Bill 1735</a:t>
            </a:r>
          </a:p>
        </p:txBody>
      </p:sp>
      <p:sp>
        <p:nvSpPr>
          <p:cNvPr id="7" name="Slide Number Placeholder 3">
            <a:extLst>
              <a:ext uri="{FF2B5EF4-FFF2-40B4-BE49-F238E27FC236}">
                <a16:creationId xmlns:a16="http://schemas.microsoft.com/office/drawing/2014/main" id="{82352407-0AF8-4C19-9ED3-2CF505B22DC2}"/>
              </a:ext>
            </a:extLst>
          </p:cNvPr>
          <p:cNvSpPr>
            <a:spLocks noGrp="1"/>
          </p:cNvSpPr>
          <p:nvPr>
            <p:ph type="sldNum" sz="quarter" idx="7"/>
          </p:nvPr>
        </p:nvSpPr>
        <p:spPr>
          <a:xfrm>
            <a:off x="6583680" y="6377940"/>
            <a:ext cx="2103120" cy="276999"/>
          </a:xfrm>
        </p:spPr>
        <p:txBody>
          <a:bodyPr/>
          <a:lstStyle/>
          <a:p>
            <a:fld id="{9E8F3BBE-8603-4F36-8819-F90F428AB6EE}" type="slidenum">
              <a:rPr lang="en-US" smtClean="0">
                <a:solidFill>
                  <a:schemeClr val="bg1"/>
                </a:solidFill>
              </a:rPr>
              <a:t>3</a:t>
            </a:fld>
            <a:endParaRPr lang="en-US" dirty="0">
              <a:solidFill>
                <a:schemeClr val="bg1"/>
              </a:solidFill>
            </a:endParaRPr>
          </a:p>
        </p:txBody>
      </p:sp>
    </p:spTree>
    <p:extLst>
      <p:ext uri="{BB962C8B-B14F-4D97-AF65-F5344CB8AC3E}">
        <p14:creationId xmlns:p14="http://schemas.microsoft.com/office/powerpoint/2010/main" val="5343599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2E5603-F563-4E5F-B48F-A989CC25F2D3}"/>
              </a:ext>
            </a:extLst>
          </p:cNvPr>
          <p:cNvSpPr>
            <a:spLocks noGrp="1"/>
          </p:cNvSpPr>
          <p:nvPr>
            <p:ph type="body" idx="1"/>
          </p:nvPr>
        </p:nvSpPr>
        <p:spPr>
          <a:xfrm>
            <a:off x="457200" y="1577340"/>
            <a:ext cx="8229600" cy="2716128"/>
          </a:xfrm>
        </p:spPr>
        <p:txBody>
          <a:bodyPr/>
          <a:lstStyle/>
          <a:p>
            <a:pPr marL="230188" marR="0" indent="-230188" algn="l">
              <a:spcAft>
                <a:spcPts val="0"/>
              </a:spcAft>
              <a:buFont typeface="Arial" panose="020B0604020202020204" pitchFamily="34" charset="0"/>
              <a:buChar char="•"/>
            </a:pPr>
            <a:r>
              <a:rPr lang="en-US" sz="2200" spc="-10" dirty="0">
                <a:solidFill>
                  <a:srgbClr val="000000"/>
                </a:solidFill>
                <a:latin typeface="Calibri" panose="02020603050405020304" pitchFamily="2"/>
              </a:rPr>
              <a:t>Investigator must send written investigative report to both parties that fairly summarizes relevant evidence</a:t>
            </a:r>
          </a:p>
          <a:p>
            <a:pPr marL="230188" marR="0" indent="-230188" algn="l">
              <a:spcBef>
                <a:spcPts val="900"/>
              </a:spcBef>
              <a:spcAft>
                <a:spcPts val="0"/>
              </a:spcAft>
              <a:buFont typeface="Arial" panose="020B0604020202020204" pitchFamily="34" charset="0"/>
              <a:buChar char="•"/>
            </a:pPr>
            <a:r>
              <a:rPr lang="en-US" sz="2200" spc="-10" dirty="0">
                <a:solidFill>
                  <a:srgbClr val="000000"/>
                </a:solidFill>
                <a:latin typeface="Calibri" panose="02020603050405020304" pitchFamily="2"/>
              </a:rPr>
              <a:t>Must have at least 10 days to review before hearing</a:t>
            </a:r>
          </a:p>
          <a:p>
            <a:pPr marL="230188" marR="0" indent="-230188" algn="l">
              <a:spcBef>
                <a:spcPts val="900"/>
              </a:spcBef>
              <a:spcAft>
                <a:spcPts val="0"/>
              </a:spcAft>
              <a:buFont typeface="Arial" panose="020B0604020202020204" pitchFamily="34" charset="0"/>
              <a:buChar char="•"/>
            </a:pPr>
            <a:r>
              <a:rPr lang="en-US" sz="2200" spc="-10" dirty="0">
                <a:solidFill>
                  <a:srgbClr val="000000"/>
                </a:solidFill>
                <a:latin typeface="Calibri" panose="02020603050405020304" pitchFamily="2"/>
              </a:rPr>
              <a:t>Must provide both sides with all evidence gathered and give 10 days to review and respond and investigator must consider these responses </a:t>
            </a:r>
            <a:r>
              <a:rPr lang="en-US" sz="2200" u="sng" spc="-10" dirty="0">
                <a:solidFill>
                  <a:srgbClr val="000000"/>
                </a:solidFill>
                <a:latin typeface="Calibri" panose="02020603050405020304" pitchFamily="2"/>
              </a:rPr>
              <a:t>prior</a:t>
            </a:r>
            <a:r>
              <a:rPr lang="en-US" sz="2200" spc="-10" dirty="0">
                <a:solidFill>
                  <a:srgbClr val="000000"/>
                </a:solidFill>
                <a:latin typeface="Calibri" panose="02020603050405020304" pitchFamily="2"/>
              </a:rPr>
              <a:t> to completing investigative report</a:t>
            </a:r>
          </a:p>
          <a:p>
            <a:pPr marL="230188" marR="0" indent="-230188" algn="l">
              <a:spcBef>
                <a:spcPts val="900"/>
              </a:spcBef>
              <a:spcAft>
                <a:spcPts val="0"/>
              </a:spcAft>
              <a:buFont typeface="Arial" panose="020B0604020202020204" pitchFamily="34" charset="0"/>
              <a:buChar char="•"/>
            </a:pPr>
            <a:r>
              <a:rPr lang="en-US" sz="2200" spc="-10" dirty="0">
                <a:solidFill>
                  <a:srgbClr val="000000"/>
                </a:solidFill>
                <a:latin typeface="Calibri" panose="02020603050405020304" pitchFamily="2"/>
              </a:rPr>
              <a:t>Send to both parties and advisors</a:t>
            </a:r>
          </a:p>
        </p:txBody>
      </p:sp>
      <p:sp>
        <p:nvSpPr>
          <p:cNvPr id="4" name="Title 1">
            <a:extLst>
              <a:ext uri="{FF2B5EF4-FFF2-40B4-BE49-F238E27FC236}">
                <a16:creationId xmlns:a16="http://schemas.microsoft.com/office/drawing/2014/main" id="{C6BBFB60-F7BD-4626-AEF7-CCAD05C2A173}"/>
              </a:ext>
            </a:extLst>
          </p:cNvPr>
          <p:cNvSpPr txBox="1">
            <a:spLocks/>
          </p:cNvSpPr>
          <p:nvPr/>
        </p:nvSpPr>
        <p:spPr>
          <a:xfrm>
            <a:off x="228600" y="179955"/>
            <a:ext cx="8686800" cy="1168539"/>
          </a:xfrm>
          <a:prstGeom prst="rect">
            <a:avLst/>
          </a:prstGeom>
          <a:solidFill>
            <a:schemeClr val="tx1"/>
          </a:solidFill>
        </p:spPr>
        <p:txBody>
          <a:bodyPr wrap="square" lIns="0" tIns="0" rIns="0" bIns="0">
            <a:normAutofit/>
          </a:bodyPr>
          <a:lstStyle>
            <a:lvl1pPr>
              <a:defRPr>
                <a:latin typeface="+mj-lt"/>
                <a:ea typeface="+mj-ea"/>
                <a:cs typeface="+mj-cs"/>
              </a:defRPr>
            </a:lvl1pPr>
          </a:lstStyle>
          <a:p>
            <a:pPr algn="ctr"/>
            <a:br>
              <a:rPr lang="en-US" b="1" kern="0" dirty="0">
                <a:solidFill>
                  <a:srgbClr val="FFC000"/>
                </a:solidFill>
                <a:latin typeface="+mn-lt"/>
              </a:rPr>
            </a:br>
            <a:r>
              <a:rPr lang="en-US" sz="3200" b="1" kern="0" dirty="0">
                <a:solidFill>
                  <a:srgbClr val="FFC000"/>
                </a:solidFill>
                <a:latin typeface="+mn-lt"/>
              </a:rPr>
              <a:t>Investigative Report</a:t>
            </a:r>
          </a:p>
        </p:txBody>
      </p:sp>
      <p:sp>
        <p:nvSpPr>
          <p:cNvPr id="5" name="Slide Number Placeholder 3">
            <a:extLst>
              <a:ext uri="{FF2B5EF4-FFF2-40B4-BE49-F238E27FC236}">
                <a16:creationId xmlns:a16="http://schemas.microsoft.com/office/drawing/2014/main" id="{BE73BD81-5FFB-4C6C-8B6C-6FD00443A939}"/>
              </a:ext>
            </a:extLst>
          </p:cNvPr>
          <p:cNvSpPr>
            <a:spLocks noGrp="1"/>
          </p:cNvSpPr>
          <p:nvPr>
            <p:ph type="sldNum" sz="quarter" idx="7"/>
          </p:nvPr>
        </p:nvSpPr>
        <p:spPr>
          <a:xfrm>
            <a:off x="6583680" y="6377940"/>
            <a:ext cx="2103120" cy="276999"/>
          </a:xfrm>
        </p:spPr>
        <p:txBody>
          <a:bodyPr/>
          <a:lstStyle/>
          <a:p>
            <a:fld id="{9E8F3BBE-8603-4F36-8819-F90F428AB6EE}" type="slidenum">
              <a:rPr lang="en-US" smtClean="0">
                <a:solidFill>
                  <a:schemeClr val="bg1"/>
                </a:solidFill>
              </a:rPr>
              <a:t>30</a:t>
            </a:fld>
            <a:endParaRPr lang="en-US" dirty="0">
              <a:solidFill>
                <a:schemeClr val="bg1"/>
              </a:solidFill>
            </a:endParaRPr>
          </a:p>
        </p:txBody>
      </p:sp>
    </p:spTree>
    <p:extLst>
      <p:ext uri="{BB962C8B-B14F-4D97-AF65-F5344CB8AC3E}">
        <p14:creationId xmlns:p14="http://schemas.microsoft.com/office/powerpoint/2010/main" val="39253925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2E5603-F563-4E5F-B48F-A989CC25F2D3}"/>
              </a:ext>
            </a:extLst>
          </p:cNvPr>
          <p:cNvSpPr>
            <a:spLocks noGrp="1"/>
          </p:cNvSpPr>
          <p:nvPr>
            <p:ph type="body" idx="1"/>
          </p:nvPr>
        </p:nvSpPr>
        <p:spPr>
          <a:xfrm>
            <a:off x="457200" y="1447800"/>
            <a:ext cx="8229600" cy="4708981"/>
          </a:xfrm>
        </p:spPr>
        <p:txBody>
          <a:bodyPr/>
          <a:lstStyle/>
          <a:p>
            <a:pPr marR="0" algn="l">
              <a:spcAft>
                <a:spcPts val="0"/>
              </a:spcAft>
            </a:pPr>
            <a:r>
              <a:rPr lang="en-US" sz="2200" b="1" spc="-10" dirty="0">
                <a:solidFill>
                  <a:srgbClr val="000000"/>
                </a:solidFill>
                <a:latin typeface="Calibri" panose="02020603050405020304" pitchFamily="2"/>
              </a:rPr>
              <a:t>Mandatory Dismissal</a:t>
            </a:r>
          </a:p>
          <a:p>
            <a:pPr marL="230188" marR="0" indent="-230188" algn="l">
              <a:spcAft>
                <a:spcPts val="0"/>
              </a:spcAft>
              <a:buFont typeface="Arial" panose="020B0604020202020204" pitchFamily="34" charset="0"/>
              <a:buChar char="•"/>
            </a:pPr>
            <a:r>
              <a:rPr lang="en-US" sz="2200" spc="-10" dirty="0">
                <a:solidFill>
                  <a:srgbClr val="000000"/>
                </a:solidFill>
                <a:latin typeface="Calibri" panose="02020603050405020304" pitchFamily="2"/>
              </a:rPr>
              <a:t>If it did not occur within educational program/activity</a:t>
            </a:r>
          </a:p>
          <a:p>
            <a:pPr marL="230188" indent="-230188" algn="l">
              <a:buFont typeface="Arial" panose="020B0604020202020204" pitchFamily="34" charset="0"/>
              <a:buChar char="•"/>
            </a:pPr>
            <a:r>
              <a:rPr lang="en-US" sz="2200" spc="-10" dirty="0">
                <a:solidFill>
                  <a:srgbClr val="000000"/>
                </a:solidFill>
                <a:latin typeface="Calibri" panose="02020603050405020304" pitchFamily="2"/>
              </a:rPr>
              <a:t>If it did not occur in the U.S.</a:t>
            </a:r>
          </a:p>
          <a:p>
            <a:pPr marL="230188" indent="-230188" algn="l">
              <a:buFont typeface="Arial" panose="020B0604020202020204" pitchFamily="34" charset="0"/>
              <a:buChar char="•"/>
            </a:pPr>
            <a:r>
              <a:rPr lang="en-US" sz="2200" spc="-10" dirty="0">
                <a:solidFill>
                  <a:srgbClr val="000000"/>
                </a:solidFill>
                <a:latin typeface="Calibri" panose="02020603050405020304" pitchFamily="2"/>
              </a:rPr>
              <a:t>If it does not meet definition of sexual harassment even if proved</a:t>
            </a:r>
          </a:p>
          <a:p>
            <a:pPr algn="l">
              <a:spcBef>
                <a:spcPts val="1200"/>
              </a:spcBef>
            </a:pPr>
            <a:r>
              <a:rPr lang="en-US" sz="2200" b="1" spc="-10" dirty="0">
                <a:solidFill>
                  <a:srgbClr val="000000"/>
                </a:solidFill>
                <a:latin typeface="Calibri" panose="02020603050405020304" pitchFamily="2"/>
              </a:rPr>
              <a:t>Discretionary Dismissal</a:t>
            </a:r>
          </a:p>
          <a:p>
            <a:pPr marL="230188" indent="-230188" algn="l">
              <a:buFont typeface="Arial" panose="020B0604020202020204" pitchFamily="34" charset="0"/>
              <a:buChar char="•"/>
            </a:pPr>
            <a:r>
              <a:rPr lang="en-US" sz="2200" spc="-10" dirty="0">
                <a:solidFill>
                  <a:srgbClr val="000000"/>
                </a:solidFill>
                <a:latin typeface="Calibri" panose="02020603050405020304" pitchFamily="2"/>
              </a:rPr>
              <a:t>If Complainant wishes to withdraw complaint</a:t>
            </a:r>
          </a:p>
          <a:p>
            <a:pPr marL="230188" indent="-230188" algn="l">
              <a:buFont typeface="Arial" panose="020B0604020202020204" pitchFamily="34" charset="0"/>
              <a:buChar char="•"/>
            </a:pPr>
            <a:r>
              <a:rPr lang="en-US" sz="2200" spc="-10" dirty="0">
                <a:solidFill>
                  <a:srgbClr val="000000"/>
                </a:solidFill>
                <a:latin typeface="Calibri" panose="02020603050405020304" pitchFamily="2"/>
              </a:rPr>
              <a:t>If Respondent is no longer enrolled/employed (but if graduates – must complete process)</a:t>
            </a:r>
          </a:p>
          <a:p>
            <a:pPr marL="230188" indent="-230188" algn="l">
              <a:buFont typeface="Arial" panose="020B0604020202020204" pitchFamily="34" charset="0"/>
              <a:buChar char="•"/>
            </a:pPr>
            <a:r>
              <a:rPr lang="en-US" sz="2200" spc="-10" dirty="0">
                <a:solidFill>
                  <a:srgbClr val="000000"/>
                </a:solidFill>
                <a:latin typeface="Calibri" panose="02020603050405020304" pitchFamily="2"/>
              </a:rPr>
              <a:t>Specific circumstances prevent evidence gathering</a:t>
            </a:r>
          </a:p>
          <a:p>
            <a:pPr algn="l">
              <a:spcBef>
                <a:spcPts val="1200"/>
              </a:spcBef>
            </a:pPr>
            <a:r>
              <a:rPr lang="en-US" sz="2200" b="1" spc="-10" dirty="0">
                <a:solidFill>
                  <a:srgbClr val="000000"/>
                </a:solidFill>
                <a:latin typeface="Calibri" panose="02020603050405020304" pitchFamily="2"/>
              </a:rPr>
              <a:t>Notice</a:t>
            </a:r>
          </a:p>
          <a:p>
            <a:pPr marL="230188" indent="-230188" algn="l">
              <a:buFont typeface="Arial" panose="020B0604020202020204" pitchFamily="34" charset="0"/>
              <a:buChar char="•"/>
            </a:pPr>
            <a:r>
              <a:rPr lang="en-US" sz="2200" spc="-10" dirty="0">
                <a:solidFill>
                  <a:srgbClr val="000000"/>
                </a:solidFill>
                <a:latin typeface="Calibri" panose="02020603050405020304" pitchFamily="2"/>
              </a:rPr>
              <a:t>Must give both parties written notice of dismissal and reasons for dismissal</a:t>
            </a:r>
          </a:p>
          <a:p>
            <a:pPr marL="230188" marR="0" indent="-230188" algn="l">
              <a:spcAft>
                <a:spcPts val="0"/>
              </a:spcAft>
              <a:buFont typeface="Arial" panose="020B0604020202020204" pitchFamily="34" charset="0"/>
              <a:buChar char="•"/>
            </a:pPr>
            <a:endParaRPr lang="en-US" sz="2200" b="1" u="sng" spc="-10" dirty="0">
              <a:solidFill>
                <a:srgbClr val="000000"/>
              </a:solidFill>
              <a:latin typeface="Calibri" panose="02020603050405020304" pitchFamily="2"/>
            </a:endParaRPr>
          </a:p>
        </p:txBody>
      </p:sp>
      <p:sp>
        <p:nvSpPr>
          <p:cNvPr id="4" name="Title 1">
            <a:extLst>
              <a:ext uri="{FF2B5EF4-FFF2-40B4-BE49-F238E27FC236}">
                <a16:creationId xmlns:a16="http://schemas.microsoft.com/office/drawing/2014/main" id="{C6BBFB60-F7BD-4626-AEF7-CCAD05C2A173}"/>
              </a:ext>
            </a:extLst>
          </p:cNvPr>
          <p:cNvSpPr txBox="1">
            <a:spLocks/>
          </p:cNvSpPr>
          <p:nvPr/>
        </p:nvSpPr>
        <p:spPr>
          <a:xfrm>
            <a:off x="228600" y="179955"/>
            <a:ext cx="8686800" cy="1168539"/>
          </a:xfrm>
          <a:prstGeom prst="rect">
            <a:avLst/>
          </a:prstGeom>
          <a:solidFill>
            <a:schemeClr val="tx1"/>
          </a:solidFill>
        </p:spPr>
        <p:txBody>
          <a:bodyPr wrap="square" lIns="0" tIns="0" rIns="0" bIns="0">
            <a:normAutofit/>
          </a:bodyPr>
          <a:lstStyle>
            <a:lvl1pPr>
              <a:defRPr>
                <a:latin typeface="+mj-lt"/>
                <a:ea typeface="+mj-ea"/>
                <a:cs typeface="+mj-cs"/>
              </a:defRPr>
            </a:lvl1pPr>
          </a:lstStyle>
          <a:p>
            <a:pPr algn="ctr"/>
            <a:br>
              <a:rPr lang="en-US" b="1" kern="0" dirty="0">
                <a:solidFill>
                  <a:srgbClr val="FFC000"/>
                </a:solidFill>
                <a:latin typeface="+mn-lt"/>
              </a:rPr>
            </a:br>
            <a:r>
              <a:rPr lang="en-US" sz="3200" b="1" kern="0" dirty="0">
                <a:solidFill>
                  <a:srgbClr val="FFC000"/>
                </a:solidFill>
                <a:latin typeface="+mn-lt"/>
              </a:rPr>
              <a:t>Dismissal</a:t>
            </a:r>
          </a:p>
        </p:txBody>
      </p:sp>
      <p:sp>
        <p:nvSpPr>
          <p:cNvPr id="5" name="Slide Number Placeholder 3">
            <a:extLst>
              <a:ext uri="{FF2B5EF4-FFF2-40B4-BE49-F238E27FC236}">
                <a16:creationId xmlns:a16="http://schemas.microsoft.com/office/drawing/2014/main" id="{196D3C37-01B2-4E3D-8748-8151D750851F}"/>
              </a:ext>
            </a:extLst>
          </p:cNvPr>
          <p:cNvSpPr>
            <a:spLocks noGrp="1"/>
          </p:cNvSpPr>
          <p:nvPr>
            <p:ph type="sldNum" sz="quarter" idx="7"/>
          </p:nvPr>
        </p:nvSpPr>
        <p:spPr>
          <a:xfrm>
            <a:off x="6583680" y="6377940"/>
            <a:ext cx="2103120" cy="276999"/>
          </a:xfrm>
        </p:spPr>
        <p:txBody>
          <a:bodyPr/>
          <a:lstStyle/>
          <a:p>
            <a:fld id="{9E8F3BBE-8603-4F36-8819-F90F428AB6EE}" type="slidenum">
              <a:rPr lang="en-US" smtClean="0">
                <a:solidFill>
                  <a:schemeClr val="bg1"/>
                </a:solidFill>
              </a:rPr>
              <a:t>31</a:t>
            </a:fld>
            <a:endParaRPr lang="en-US" dirty="0">
              <a:solidFill>
                <a:schemeClr val="bg1"/>
              </a:solidFill>
            </a:endParaRPr>
          </a:p>
        </p:txBody>
      </p:sp>
    </p:spTree>
    <p:extLst>
      <p:ext uri="{BB962C8B-B14F-4D97-AF65-F5344CB8AC3E}">
        <p14:creationId xmlns:p14="http://schemas.microsoft.com/office/powerpoint/2010/main" val="31101088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2E5603-F563-4E5F-B48F-A989CC25F2D3}"/>
              </a:ext>
            </a:extLst>
          </p:cNvPr>
          <p:cNvSpPr>
            <a:spLocks noGrp="1"/>
          </p:cNvSpPr>
          <p:nvPr>
            <p:ph type="body" idx="1"/>
          </p:nvPr>
        </p:nvSpPr>
        <p:spPr>
          <a:xfrm>
            <a:off x="457200" y="1447800"/>
            <a:ext cx="8229600" cy="2677656"/>
          </a:xfrm>
        </p:spPr>
        <p:txBody>
          <a:bodyPr/>
          <a:lstStyle/>
          <a:p>
            <a:pPr marL="230188" marR="0" indent="-230188" algn="l">
              <a:spcAft>
                <a:spcPts val="0"/>
              </a:spcAft>
              <a:buFont typeface="Arial" panose="020B0604020202020204" pitchFamily="34" charset="0"/>
              <a:buChar char="•"/>
            </a:pPr>
            <a:r>
              <a:rPr lang="en-US" sz="2400" spc="-10" dirty="0">
                <a:solidFill>
                  <a:srgbClr val="000000"/>
                </a:solidFill>
                <a:latin typeface="Calibri" panose="02020603050405020304" pitchFamily="2"/>
              </a:rPr>
              <a:t>Presumption of innocence</a:t>
            </a:r>
          </a:p>
          <a:p>
            <a:pPr marL="230188" marR="0" indent="-230188" algn="l">
              <a:spcBef>
                <a:spcPts val="900"/>
              </a:spcBef>
              <a:spcAft>
                <a:spcPts val="0"/>
              </a:spcAft>
              <a:buFont typeface="Arial" panose="020B0604020202020204" pitchFamily="34" charset="0"/>
              <a:buChar char="•"/>
            </a:pPr>
            <a:r>
              <a:rPr lang="en-US" sz="2400" spc="-10" dirty="0">
                <a:solidFill>
                  <a:srgbClr val="000000"/>
                </a:solidFill>
                <a:latin typeface="Calibri" panose="02020603050405020304" pitchFamily="2"/>
              </a:rPr>
              <a:t>Must provide live hearing as part of grievance process</a:t>
            </a:r>
          </a:p>
          <a:p>
            <a:pPr marL="230188" marR="0" indent="-230188" algn="l">
              <a:spcBef>
                <a:spcPts val="900"/>
              </a:spcBef>
              <a:spcAft>
                <a:spcPts val="0"/>
              </a:spcAft>
              <a:buFont typeface="Arial" panose="020B0604020202020204" pitchFamily="34" charset="0"/>
              <a:buChar char="•"/>
            </a:pPr>
            <a:r>
              <a:rPr lang="en-US" sz="2400" spc="-10" dirty="0">
                <a:solidFill>
                  <a:srgbClr val="000000"/>
                </a:solidFill>
                <a:latin typeface="Calibri" panose="02020603050405020304" pitchFamily="2"/>
              </a:rPr>
              <a:t>Decision  Makers = panel (majority vote)</a:t>
            </a:r>
          </a:p>
          <a:p>
            <a:pPr marL="230188" marR="0" indent="-230188" algn="l">
              <a:spcBef>
                <a:spcPts val="900"/>
              </a:spcBef>
              <a:spcAft>
                <a:spcPts val="0"/>
              </a:spcAft>
              <a:buFont typeface="Arial" panose="020B0604020202020204" pitchFamily="34" charset="0"/>
              <a:buChar char="•"/>
            </a:pPr>
            <a:r>
              <a:rPr lang="en-US" sz="2400" spc="-10" dirty="0">
                <a:solidFill>
                  <a:srgbClr val="000000"/>
                </a:solidFill>
                <a:latin typeface="Calibri" panose="02020603050405020304" pitchFamily="2"/>
              </a:rPr>
              <a:t>Each side can have advisor</a:t>
            </a:r>
          </a:p>
          <a:p>
            <a:pPr marL="230188" marR="0" indent="-230188" algn="l">
              <a:spcBef>
                <a:spcPts val="900"/>
              </a:spcBef>
              <a:spcAft>
                <a:spcPts val="0"/>
              </a:spcAft>
              <a:buFont typeface="Arial" panose="020B0604020202020204" pitchFamily="34" charset="0"/>
              <a:buChar char="•"/>
            </a:pPr>
            <a:r>
              <a:rPr lang="en-US" sz="2400" spc="-10" dirty="0">
                <a:solidFill>
                  <a:srgbClr val="000000"/>
                </a:solidFill>
                <a:latin typeface="Calibri" panose="02020603050405020304" pitchFamily="2"/>
              </a:rPr>
              <a:t>TJC must provide advisor for cross-exam if one side does not have one</a:t>
            </a:r>
          </a:p>
        </p:txBody>
      </p:sp>
      <p:sp>
        <p:nvSpPr>
          <p:cNvPr id="4" name="Title 1">
            <a:extLst>
              <a:ext uri="{FF2B5EF4-FFF2-40B4-BE49-F238E27FC236}">
                <a16:creationId xmlns:a16="http://schemas.microsoft.com/office/drawing/2014/main" id="{C6BBFB60-F7BD-4626-AEF7-CCAD05C2A173}"/>
              </a:ext>
            </a:extLst>
          </p:cNvPr>
          <p:cNvSpPr txBox="1">
            <a:spLocks/>
          </p:cNvSpPr>
          <p:nvPr/>
        </p:nvSpPr>
        <p:spPr>
          <a:xfrm>
            <a:off x="228600" y="179955"/>
            <a:ext cx="8686800" cy="1168539"/>
          </a:xfrm>
          <a:prstGeom prst="rect">
            <a:avLst/>
          </a:prstGeom>
          <a:solidFill>
            <a:schemeClr val="tx1"/>
          </a:solidFill>
        </p:spPr>
        <p:txBody>
          <a:bodyPr wrap="square" lIns="0" tIns="0" rIns="0" bIns="0">
            <a:normAutofit/>
          </a:bodyPr>
          <a:lstStyle>
            <a:lvl1pPr>
              <a:defRPr>
                <a:latin typeface="+mj-lt"/>
                <a:ea typeface="+mj-ea"/>
                <a:cs typeface="+mj-cs"/>
              </a:defRPr>
            </a:lvl1pPr>
          </a:lstStyle>
          <a:p>
            <a:pPr algn="ctr"/>
            <a:br>
              <a:rPr lang="en-US" b="1" kern="0" dirty="0">
                <a:solidFill>
                  <a:srgbClr val="FFC000"/>
                </a:solidFill>
                <a:latin typeface="+mn-lt"/>
              </a:rPr>
            </a:br>
            <a:r>
              <a:rPr lang="en-US" sz="3200" b="1" kern="0" dirty="0">
                <a:solidFill>
                  <a:srgbClr val="FFC000"/>
                </a:solidFill>
                <a:latin typeface="+mn-lt"/>
              </a:rPr>
              <a:t>Live Hearing</a:t>
            </a:r>
          </a:p>
        </p:txBody>
      </p:sp>
      <p:sp>
        <p:nvSpPr>
          <p:cNvPr id="5" name="Slide Number Placeholder 3">
            <a:extLst>
              <a:ext uri="{FF2B5EF4-FFF2-40B4-BE49-F238E27FC236}">
                <a16:creationId xmlns:a16="http://schemas.microsoft.com/office/drawing/2014/main" id="{196D3C37-01B2-4E3D-8748-8151D750851F}"/>
              </a:ext>
            </a:extLst>
          </p:cNvPr>
          <p:cNvSpPr>
            <a:spLocks noGrp="1"/>
          </p:cNvSpPr>
          <p:nvPr>
            <p:ph type="sldNum" sz="quarter" idx="7"/>
          </p:nvPr>
        </p:nvSpPr>
        <p:spPr>
          <a:xfrm>
            <a:off x="6583680" y="6377940"/>
            <a:ext cx="2103120" cy="276999"/>
          </a:xfrm>
        </p:spPr>
        <p:txBody>
          <a:bodyPr/>
          <a:lstStyle/>
          <a:p>
            <a:fld id="{9E8F3BBE-8603-4F36-8819-F90F428AB6EE}" type="slidenum">
              <a:rPr lang="en-US" smtClean="0">
                <a:solidFill>
                  <a:schemeClr val="bg1"/>
                </a:solidFill>
              </a:rPr>
              <a:t>32</a:t>
            </a:fld>
            <a:endParaRPr lang="en-US" dirty="0">
              <a:solidFill>
                <a:schemeClr val="bg1"/>
              </a:solidFill>
            </a:endParaRPr>
          </a:p>
        </p:txBody>
      </p:sp>
    </p:spTree>
    <p:extLst>
      <p:ext uri="{BB962C8B-B14F-4D97-AF65-F5344CB8AC3E}">
        <p14:creationId xmlns:p14="http://schemas.microsoft.com/office/powerpoint/2010/main" val="19113562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2E5603-F563-4E5F-B48F-A989CC25F2D3}"/>
              </a:ext>
            </a:extLst>
          </p:cNvPr>
          <p:cNvSpPr>
            <a:spLocks noGrp="1"/>
          </p:cNvSpPr>
          <p:nvPr>
            <p:ph type="body" idx="1"/>
          </p:nvPr>
        </p:nvSpPr>
        <p:spPr>
          <a:xfrm>
            <a:off x="457200" y="1447800"/>
            <a:ext cx="8382000" cy="4524315"/>
          </a:xfrm>
        </p:spPr>
        <p:txBody>
          <a:bodyPr/>
          <a:lstStyle/>
          <a:p>
            <a:pPr marL="230188" marR="0" indent="-230188" algn="l">
              <a:spcAft>
                <a:spcPts val="0"/>
              </a:spcAft>
              <a:buFont typeface="Arial" panose="020B0604020202020204" pitchFamily="34" charset="0"/>
              <a:buChar char="•"/>
            </a:pPr>
            <a:r>
              <a:rPr lang="en-US" sz="2400" u="sng" spc="-10" dirty="0">
                <a:solidFill>
                  <a:srgbClr val="000000"/>
                </a:solidFill>
                <a:latin typeface="Calibri" panose="02020603050405020304" pitchFamily="2"/>
              </a:rPr>
              <a:t>Cross-exam</a:t>
            </a:r>
          </a:p>
          <a:p>
            <a:pPr marL="461963" lvl="1" indent="-227013" algn="l">
              <a:spcBef>
                <a:spcPts val="900"/>
              </a:spcBef>
              <a:buFont typeface="Arial" panose="020B0604020202020204" pitchFamily="34" charset="0"/>
              <a:buChar char="•"/>
            </a:pPr>
            <a:r>
              <a:rPr lang="en-US" sz="2400" spc="-10" dirty="0">
                <a:solidFill>
                  <a:srgbClr val="000000"/>
                </a:solidFill>
                <a:latin typeface="Calibri" panose="02020603050405020304" pitchFamily="2"/>
              </a:rPr>
              <a:t>By advisor </a:t>
            </a:r>
            <a:r>
              <a:rPr lang="en-US" sz="2400" u="sng" spc="-10" dirty="0">
                <a:solidFill>
                  <a:srgbClr val="000000"/>
                </a:solidFill>
                <a:latin typeface="Calibri" panose="02020603050405020304" pitchFamily="2"/>
              </a:rPr>
              <a:t>only</a:t>
            </a:r>
            <a:r>
              <a:rPr lang="en-US" sz="2400" spc="-10" dirty="0">
                <a:solidFill>
                  <a:srgbClr val="000000"/>
                </a:solidFill>
                <a:latin typeface="Calibri" panose="02020603050405020304" pitchFamily="2"/>
              </a:rPr>
              <a:t>; not by parties</a:t>
            </a:r>
          </a:p>
          <a:p>
            <a:pPr marL="461963" lvl="1" indent="-227013" algn="l">
              <a:spcBef>
                <a:spcPts val="900"/>
              </a:spcBef>
              <a:buFont typeface="Arial" panose="020B0604020202020204" pitchFamily="34" charset="0"/>
              <a:buChar char="•"/>
            </a:pPr>
            <a:r>
              <a:rPr lang="en-US" sz="2400" spc="-10" dirty="0">
                <a:solidFill>
                  <a:srgbClr val="000000"/>
                </a:solidFill>
                <a:latin typeface="Calibri" panose="02020603050405020304" pitchFamily="2"/>
              </a:rPr>
              <a:t>Only relevant questions allowed/panel makes relevance determinations</a:t>
            </a:r>
          </a:p>
          <a:p>
            <a:pPr marL="461963" lvl="1" indent="-227013" algn="l">
              <a:spcBef>
                <a:spcPts val="900"/>
              </a:spcBef>
              <a:buFont typeface="Arial" panose="020B0604020202020204" pitchFamily="34" charset="0"/>
              <a:buChar char="•"/>
            </a:pPr>
            <a:r>
              <a:rPr lang="en-US" sz="2400" spc="-10" dirty="0">
                <a:solidFill>
                  <a:srgbClr val="000000"/>
                </a:solidFill>
                <a:latin typeface="Calibri" panose="02020603050405020304" pitchFamily="2"/>
              </a:rPr>
              <a:t>Relevant evidence – evidence having any tendency to make the existence of any fact that is of consequence to the determination more or less probable than it would be without it</a:t>
            </a:r>
          </a:p>
          <a:p>
            <a:pPr marL="461963" lvl="1" indent="-227013" algn="l">
              <a:spcBef>
                <a:spcPts val="900"/>
              </a:spcBef>
              <a:buFont typeface="Arial" panose="020B0604020202020204" pitchFamily="34" charset="0"/>
              <a:buChar char="•"/>
            </a:pPr>
            <a:r>
              <a:rPr lang="en-US" sz="2400" spc="-10" dirty="0">
                <a:solidFill>
                  <a:srgbClr val="000000"/>
                </a:solidFill>
                <a:latin typeface="Calibri" panose="02020603050405020304" pitchFamily="2"/>
              </a:rPr>
              <a:t>Party can refuse to be cross-examined</a:t>
            </a:r>
          </a:p>
          <a:p>
            <a:pPr marL="684213" lvl="2" indent="-230188" algn="l">
              <a:buFont typeface="Arial" panose="020B0604020202020204" pitchFamily="34" charset="0"/>
              <a:buChar char="•"/>
            </a:pPr>
            <a:r>
              <a:rPr lang="en-US" sz="2400" spc="-10" dirty="0">
                <a:solidFill>
                  <a:srgbClr val="000000"/>
                </a:solidFill>
                <a:latin typeface="Calibri" panose="02020603050405020304" pitchFamily="2"/>
              </a:rPr>
              <a:t>Panel cannot infer guilt</a:t>
            </a:r>
          </a:p>
          <a:p>
            <a:pPr marL="684213" lvl="2" indent="-230188" algn="l">
              <a:buFont typeface="Arial" panose="020B0604020202020204" pitchFamily="34" charset="0"/>
              <a:buChar char="•"/>
            </a:pPr>
            <a:r>
              <a:rPr lang="en-US" sz="2400" spc="-10" dirty="0">
                <a:solidFill>
                  <a:srgbClr val="000000"/>
                </a:solidFill>
                <a:latin typeface="Calibri" panose="02020603050405020304" pitchFamily="2"/>
              </a:rPr>
              <a:t>Panel cannot rely on that party’s statements</a:t>
            </a:r>
          </a:p>
        </p:txBody>
      </p:sp>
      <p:sp>
        <p:nvSpPr>
          <p:cNvPr id="4" name="Title 1">
            <a:extLst>
              <a:ext uri="{FF2B5EF4-FFF2-40B4-BE49-F238E27FC236}">
                <a16:creationId xmlns:a16="http://schemas.microsoft.com/office/drawing/2014/main" id="{C6BBFB60-F7BD-4626-AEF7-CCAD05C2A173}"/>
              </a:ext>
            </a:extLst>
          </p:cNvPr>
          <p:cNvSpPr txBox="1">
            <a:spLocks/>
          </p:cNvSpPr>
          <p:nvPr/>
        </p:nvSpPr>
        <p:spPr>
          <a:xfrm>
            <a:off x="228600" y="179955"/>
            <a:ext cx="8686800" cy="1168539"/>
          </a:xfrm>
          <a:prstGeom prst="rect">
            <a:avLst/>
          </a:prstGeom>
          <a:solidFill>
            <a:schemeClr val="tx1"/>
          </a:solidFill>
        </p:spPr>
        <p:txBody>
          <a:bodyPr wrap="square" lIns="0" tIns="0" rIns="0" bIns="0">
            <a:normAutofit/>
          </a:bodyPr>
          <a:lstStyle>
            <a:lvl1pPr>
              <a:defRPr>
                <a:latin typeface="+mj-lt"/>
                <a:ea typeface="+mj-ea"/>
                <a:cs typeface="+mj-cs"/>
              </a:defRPr>
            </a:lvl1pPr>
          </a:lstStyle>
          <a:p>
            <a:pPr algn="ctr"/>
            <a:br>
              <a:rPr lang="en-US" b="1" kern="0" dirty="0">
                <a:solidFill>
                  <a:srgbClr val="FFC000"/>
                </a:solidFill>
                <a:latin typeface="+mn-lt"/>
              </a:rPr>
            </a:br>
            <a:r>
              <a:rPr lang="en-US" sz="3200" b="1" kern="0" dirty="0">
                <a:solidFill>
                  <a:srgbClr val="FFC000"/>
                </a:solidFill>
                <a:latin typeface="+mn-lt"/>
              </a:rPr>
              <a:t>Live Hearing</a:t>
            </a:r>
          </a:p>
          <a:p>
            <a:pPr algn="ctr"/>
            <a:r>
              <a:rPr lang="en-US" sz="2400" b="1" kern="0" dirty="0">
                <a:solidFill>
                  <a:srgbClr val="FFC000"/>
                </a:solidFill>
                <a:latin typeface="+mn-lt"/>
              </a:rPr>
              <a:t>(continued)</a:t>
            </a:r>
          </a:p>
        </p:txBody>
      </p:sp>
      <p:sp>
        <p:nvSpPr>
          <p:cNvPr id="5" name="Slide Number Placeholder 3">
            <a:extLst>
              <a:ext uri="{FF2B5EF4-FFF2-40B4-BE49-F238E27FC236}">
                <a16:creationId xmlns:a16="http://schemas.microsoft.com/office/drawing/2014/main" id="{196D3C37-01B2-4E3D-8748-8151D750851F}"/>
              </a:ext>
            </a:extLst>
          </p:cNvPr>
          <p:cNvSpPr>
            <a:spLocks noGrp="1"/>
          </p:cNvSpPr>
          <p:nvPr>
            <p:ph type="sldNum" sz="quarter" idx="7"/>
          </p:nvPr>
        </p:nvSpPr>
        <p:spPr>
          <a:xfrm>
            <a:off x="6583680" y="6377940"/>
            <a:ext cx="2103120" cy="276999"/>
          </a:xfrm>
        </p:spPr>
        <p:txBody>
          <a:bodyPr/>
          <a:lstStyle/>
          <a:p>
            <a:fld id="{9E8F3BBE-8603-4F36-8819-F90F428AB6EE}" type="slidenum">
              <a:rPr lang="en-US" smtClean="0">
                <a:solidFill>
                  <a:schemeClr val="bg1"/>
                </a:solidFill>
              </a:rPr>
              <a:t>33</a:t>
            </a:fld>
            <a:endParaRPr lang="en-US" dirty="0">
              <a:solidFill>
                <a:schemeClr val="bg1"/>
              </a:solidFill>
            </a:endParaRPr>
          </a:p>
        </p:txBody>
      </p:sp>
    </p:spTree>
    <p:extLst>
      <p:ext uri="{BB962C8B-B14F-4D97-AF65-F5344CB8AC3E}">
        <p14:creationId xmlns:p14="http://schemas.microsoft.com/office/powerpoint/2010/main" val="20342191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2E5603-F563-4E5F-B48F-A989CC25F2D3}"/>
              </a:ext>
            </a:extLst>
          </p:cNvPr>
          <p:cNvSpPr>
            <a:spLocks noGrp="1"/>
          </p:cNvSpPr>
          <p:nvPr>
            <p:ph type="body" idx="1"/>
          </p:nvPr>
        </p:nvSpPr>
        <p:spPr>
          <a:xfrm>
            <a:off x="457200" y="1447800"/>
            <a:ext cx="8229600" cy="3670236"/>
          </a:xfrm>
        </p:spPr>
        <p:txBody>
          <a:bodyPr/>
          <a:lstStyle/>
          <a:p>
            <a:pPr marL="230188" marR="0" indent="-230188" algn="l">
              <a:spcAft>
                <a:spcPts val="0"/>
              </a:spcAft>
              <a:buFont typeface="Arial" panose="020B0604020202020204" pitchFamily="34" charset="0"/>
              <a:buChar char="•"/>
            </a:pPr>
            <a:r>
              <a:rPr lang="en-US" sz="2400" u="sng" spc="-10" dirty="0">
                <a:solidFill>
                  <a:srgbClr val="000000"/>
                </a:solidFill>
                <a:latin typeface="Calibri" panose="02020603050405020304" pitchFamily="2"/>
              </a:rPr>
              <a:t>Sexual history </a:t>
            </a:r>
            <a:r>
              <a:rPr lang="en-US" sz="2400" spc="-10" dirty="0">
                <a:solidFill>
                  <a:srgbClr val="000000"/>
                </a:solidFill>
                <a:latin typeface="Calibri" panose="02020603050405020304" pitchFamily="2"/>
              </a:rPr>
              <a:t>of party generally off limits (exceptions: if offered to show someone other than Respondent committed alleged conduct or if Complainant’s prior sexual acts with Respondent offered to prove consent)</a:t>
            </a:r>
          </a:p>
          <a:p>
            <a:pPr marL="230188" marR="0" indent="-230188" algn="l">
              <a:spcBef>
                <a:spcPts val="900"/>
              </a:spcBef>
              <a:spcAft>
                <a:spcPts val="0"/>
              </a:spcAft>
              <a:buFont typeface="Arial" panose="020B0604020202020204" pitchFamily="34" charset="0"/>
              <a:buChar char="•"/>
            </a:pPr>
            <a:r>
              <a:rPr lang="en-US" sz="2400" spc="-10" dirty="0">
                <a:solidFill>
                  <a:srgbClr val="000000"/>
                </a:solidFill>
                <a:latin typeface="Calibri" panose="02020603050405020304" pitchFamily="2"/>
              </a:rPr>
              <a:t>Expert witnesses are allowed</a:t>
            </a:r>
          </a:p>
          <a:p>
            <a:pPr marL="230188" marR="0" indent="-230188" algn="l">
              <a:spcBef>
                <a:spcPts val="900"/>
              </a:spcBef>
              <a:spcAft>
                <a:spcPts val="0"/>
              </a:spcAft>
              <a:buFont typeface="Arial" panose="020B0604020202020204" pitchFamily="34" charset="0"/>
              <a:buChar char="•"/>
            </a:pPr>
            <a:r>
              <a:rPr lang="en-US" sz="2400" spc="-10" dirty="0">
                <a:solidFill>
                  <a:srgbClr val="000000"/>
                </a:solidFill>
                <a:latin typeface="Calibri" panose="02020603050405020304" pitchFamily="2"/>
              </a:rPr>
              <a:t>Not open to the public</a:t>
            </a:r>
          </a:p>
          <a:p>
            <a:pPr marL="230188" marR="0" indent="-230188" algn="l">
              <a:spcBef>
                <a:spcPts val="900"/>
              </a:spcBef>
              <a:spcAft>
                <a:spcPts val="0"/>
              </a:spcAft>
              <a:buFont typeface="Arial" panose="020B0604020202020204" pitchFamily="34" charset="0"/>
              <a:buChar char="•"/>
            </a:pPr>
            <a:r>
              <a:rPr lang="en-US" sz="2400" u="sng" spc="-10" dirty="0">
                <a:solidFill>
                  <a:srgbClr val="000000"/>
                </a:solidFill>
                <a:latin typeface="Calibri" panose="02020603050405020304" pitchFamily="2"/>
              </a:rPr>
              <a:t>Separate rooms</a:t>
            </a:r>
            <a:r>
              <a:rPr lang="en-US" sz="2400" spc="-10" dirty="0">
                <a:solidFill>
                  <a:srgbClr val="000000"/>
                </a:solidFill>
                <a:latin typeface="Calibri" panose="02020603050405020304" pitchFamily="2"/>
              </a:rPr>
              <a:t> – upon either party’s request, entire hearing must be conducted in separate rooms. Each room must have technology to hear and see other room simultaneously</a:t>
            </a:r>
          </a:p>
        </p:txBody>
      </p:sp>
      <p:sp>
        <p:nvSpPr>
          <p:cNvPr id="4" name="Title 1">
            <a:extLst>
              <a:ext uri="{FF2B5EF4-FFF2-40B4-BE49-F238E27FC236}">
                <a16:creationId xmlns:a16="http://schemas.microsoft.com/office/drawing/2014/main" id="{C6BBFB60-F7BD-4626-AEF7-CCAD05C2A173}"/>
              </a:ext>
            </a:extLst>
          </p:cNvPr>
          <p:cNvSpPr txBox="1">
            <a:spLocks/>
          </p:cNvSpPr>
          <p:nvPr/>
        </p:nvSpPr>
        <p:spPr>
          <a:xfrm>
            <a:off x="228600" y="179955"/>
            <a:ext cx="8686800" cy="1168539"/>
          </a:xfrm>
          <a:prstGeom prst="rect">
            <a:avLst/>
          </a:prstGeom>
          <a:solidFill>
            <a:schemeClr val="tx1"/>
          </a:solidFill>
        </p:spPr>
        <p:txBody>
          <a:bodyPr wrap="square" lIns="0" tIns="0" rIns="0" bIns="0">
            <a:normAutofit/>
          </a:bodyPr>
          <a:lstStyle>
            <a:lvl1pPr>
              <a:defRPr>
                <a:latin typeface="+mj-lt"/>
                <a:ea typeface="+mj-ea"/>
                <a:cs typeface="+mj-cs"/>
              </a:defRPr>
            </a:lvl1pPr>
          </a:lstStyle>
          <a:p>
            <a:pPr algn="ctr"/>
            <a:br>
              <a:rPr lang="en-US" b="1" kern="0" dirty="0">
                <a:solidFill>
                  <a:srgbClr val="FFC000"/>
                </a:solidFill>
                <a:latin typeface="+mn-lt"/>
              </a:rPr>
            </a:br>
            <a:r>
              <a:rPr lang="en-US" sz="3200" b="1" kern="0" dirty="0">
                <a:solidFill>
                  <a:srgbClr val="FFC000"/>
                </a:solidFill>
                <a:latin typeface="+mn-lt"/>
              </a:rPr>
              <a:t>Live Hearing</a:t>
            </a:r>
          </a:p>
          <a:p>
            <a:pPr algn="ctr"/>
            <a:r>
              <a:rPr lang="en-US" sz="2400" b="1" kern="0" dirty="0">
                <a:solidFill>
                  <a:srgbClr val="FFC000"/>
                </a:solidFill>
                <a:latin typeface="+mn-lt"/>
              </a:rPr>
              <a:t>(continued)</a:t>
            </a:r>
          </a:p>
        </p:txBody>
      </p:sp>
      <p:sp>
        <p:nvSpPr>
          <p:cNvPr id="5" name="Slide Number Placeholder 3">
            <a:extLst>
              <a:ext uri="{FF2B5EF4-FFF2-40B4-BE49-F238E27FC236}">
                <a16:creationId xmlns:a16="http://schemas.microsoft.com/office/drawing/2014/main" id="{196D3C37-01B2-4E3D-8748-8151D750851F}"/>
              </a:ext>
            </a:extLst>
          </p:cNvPr>
          <p:cNvSpPr>
            <a:spLocks noGrp="1"/>
          </p:cNvSpPr>
          <p:nvPr>
            <p:ph type="sldNum" sz="quarter" idx="7"/>
          </p:nvPr>
        </p:nvSpPr>
        <p:spPr>
          <a:xfrm>
            <a:off x="6583680" y="6377940"/>
            <a:ext cx="2103120" cy="276999"/>
          </a:xfrm>
        </p:spPr>
        <p:txBody>
          <a:bodyPr/>
          <a:lstStyle/>
          <a:p>
            <a:fld id="{9E8F3BBE-8603-4F36-8819-F90F428AB6EE}" type="slidenum">
              <a:rPr lang="en-US" smtClean="0">
                <a:solidFill>
                  <a:schemeClr val="bg1"/>
                </a:solidFill>
              </a:rPr>
              <a:t>34</a:t>
            </a:fld>
            <a:endParaRPr lang="en-US" dirty="0">
              <a:solidFill>
                <a:schemeClr val="bg1"/>
              </a:solidFill>
            </a:endParaRPr>
          </a:p>
        </p:txBody>
      </p:sp>
    </p:spTree>
    <p:extLst>
      <p:ext uri="{BB962C8B-B14F-4D97-AF65-F5344CB8AC3E}">
        <p14:creationId xmlns:p14="http://schemas.microsoft.com/office/powerpoint/2010/main" val="40434699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2E5603-F563-4E5F-B48F-A989CC25F2D3}"/>
              </a:ext>
            </a:extLst>
          </p:cNvPr>
          <p:cNvSpPr>
            <a:spLocks noGrp="1"/>
          </p:cNvSpPr>
          <p:nvPr>
            <p:ph type="body" idx="1"/>
          </p:nvPr>
        </p:nvSpPr>
        <p:spPr>
          <a:xfrm>
            <a:off x="457200" y="1447800"/>
            <a:ext cx="8229600" cy="1338828"/>
          </a:xfrm>
        </p:spPr>
        <p:txBody>
          <a:bodyPr/>
          <a:lstStyle/>
          <a:p>
            <a:pPr marL="230188" marR="0" indent="-230188" algn="l">
              <a:spcAft>
                <a:spcPts val="0"/>
              </a:spcAft>
              <a:buFont typeface="Arial" panose="020B0604020202020204" pitchFamily="34" charset="0"/>
              <a:buChar char="•"/>
            </a:pPr>
            <a:r>
              <a:rPr lang="en-US" sz="2400" u="sng" spc="-10" dirty="0">
                <a:solidFill>
                  <a:srgbClr val="000000"/>
                </a:solidFill>
                <a:latin typeface="Calibri" panose="02020603050405020304" pitchFamily="2"/>
              </a:rPr>
              <a:t>Technology</a:t>
            </a:r>
            <a:r>
              <a:rPr lang="en-US" sz="2400" spc="-10" dirty="0">
                <a:solidFill>
                  <a:srgbClr val="000000"/>
                </a:solidFill>
                <a:latin typeface="Calibri" panose="02020603050405020304" pitchFamily="2"/>
              </a:rPr>
              <a:t> for hearing (CIO will train)</a:t>
            </a:r>
          </a:p>
          <a:p>
            <a:pPr marL="230188" marR="0" indent="-230188" algn="l">
              <a:spcBef>
                <a:spcPts val="900"/>
              </a:spcBef>
              <a:spcAft>
                <a:spcPts val="0"/>
              </a:spcAft>
              <a:buFont typeface="Arial" panose="020B0604020202020204" pitchFamily="34" charset="0"/>
              <a:buChar char="•"/>
            </a:pPr>
            <a:r>
              <a:rPr lang="en-US" sz="2400" spc="-10" dirty="0">
                <a:solidFill>
                  <a:srgbClr val="000000"/>
                </a:solidFill>
                <a:latin typeface="Calibri" panose="02020603050405020304" pitchFamily="2"/>
              </a:rPr>
              <a:t>Must be recorded by panel/TJC audio or audiovisual</a:t>
            </a:r>
          </a:p>
          <a:p>
            <a:pPr marL="230188" marR="0" indent="-230188" algn="l">
              <a:spcBef>
                <a:spcPts val="900"/>
              </a:spcBef>
              <a:spcAft>
                <a:spcPts val="0"/>
              </a:spcAft>
              <a:buFont typeface="Arial" panose="020B0604020202020204" pitchFamily="34" charset="0"/>
              <a:buChar char="•"/>
            </a:pPr>
            <a:r>
              <a:rPr lang="en-US" sz="2400" spc="-10" dirty="0">
                <a:solidFill>
                  <a:srgbClr val="000000"/>
                </a:solidFill>
                <a:latin typeface="Calibri" panose="02020603050405020304" pitchFamily="2"/>
              </a:rPr>
              <a:t>Preponderance of evidence standard of proof</a:t>
            </a:r>
          </a:p>
        </p:txBody>
      </p:sp>
      <p:sp>
        <p:nvSpPr>
          <p:cNvPr id="4" name="Title 1">
            <a:extLst>
              <a:ext uri="{FF2B5EF4-FFF2-40B4-BE49-F238E27FC236}">
                <a16:creationId xmlns:a16="http://schemas.microsoft.com/office/drawing/2014/main" id="{C6BBFB60-F7BD-4626-AEF7-CCAD05C2A173}"/>
              </a:ext>
            </a:extLst>
          </p:cNvPr>
          <p:cNvSpPr txBox="1">
            <a:spLocks/>
          </p:cNvSpPr>
          <p:nvPr/>
        </p:nvSpPr>
        <p:spPr>
          <a:xfrm>
            <a:off x="228600" y="179955"/>
            <a:ext cx="8686800" cy="1168539"/>
          </a:xfrm>
          <a:prstGeom prst="rect">
            <a:avLst/>
          </a:prstGeom>
          <a:solidFill>
            <a:schemeClr val="tx1"/>
          </a:solidFill>
        </p:spPr>
        <p:txBody>
          <a:bodyPr wrap="square" lIns="0" tIns="0" rIns="0" bIns="0">
            <a:normAutofit/>
          </a:bodyPr>
          <a:lstStyle>
            <a:lvl1pPr>
              <a:defRPr>
                <a:latin typeface="+mj-lt"/>
                <a:ea typeface="+mj-ea"/>
                <a:cs typeface="+mj-cs"/>
              </a:defRPr>
            </a:lvl1pPr>
          </a:lstStyle>
          <a:p>
            <a:pPr algn="ctr"/>
            <a:br>
              <a:rPr lang="en-US" b="1" kern="0" dirty="0">
                <a:solidFill>
                  <a:srgbClr val="FFC000"/>
                </a:solidFill>
                <a:latin typeface="+mn-lt"/>
              </a:rPr>
            </a:br>
            <a:r>
              <a:rPr lang="en-US" sz="3200" b="1" kern="0" dirty="0">
                <a:solidFill>
                  <a:srgbClr val="FFC000"/>
                </a:solidFill>
                <a:latin typeface="+mn-lt"/>
              </a:rPr>
              <a:t>Live Hearing</a:t>
            </a:r>
          </a:p>
          <a:p>
            <a:pPr algn="ctr"/>
            <a:r>
              <a:rPr lang="en-US" sz="2400" b="1" kern="0" dirty="0">
                <a:solidFill>
                  <a:srgbClr val="FFC000"/>
                </a:solidFill>
                <a:latin typeface="+mn-lt"/>
              </a:rPr>
              <a:t>(continued)</a:t>
            </a:r>
          </a:p>
        </p:txBody>
      </p:sp>
      <p:sp>
        <p:nvSpPr>
          <p:cNvPr id="5" name="Slide Number Placeholder 3">
            <a:extLst>
              <a:ext uri="{FF2B5EF4-FFF2-40B4-BE49-F238E27FC236}">
                <a16:creationId xmlns:a16="http://schemas.microsoft.com/office/drawing/2014/main" id="{196D3C37-01B2-4E3D-8748-8151D750851F}"/>
              </a:ext>
            </a:extLst>
          </p:cNvPr>
          <p:cNvSpPr>
            <a:spLocks noGrp="1"/>
          </p:cNvSpPr>
          <p:nvPr>
            <p:ph type="sldNum" sz="quarter" idx="7"/>
          </p:nvPr>
        </p:nvSpPr>
        <p:spPr>
          <a:xfrm>
            <a:off x="6583680" y="6377940"/>
            <a:ext cx="2103120" cy="276999"/>
          </a:xfrm>
        </p:spPr>
        <p:txBody>
          <a:bodyPr/>
          <a:lstStyle/>
          <a:p>
            <a:fld id="{9E8F3BBE-8603-4F36-8819-F90F428AB6EE}" type="slidenum">
              <a:rPr lang="en-US" b="1" smtClean="0">
                <a:solidFill>
                  <a:schemeClr val="bg1"/>
                </a:solidFill>
              </a:rPr>
              <a:t>35</a:t>
            </a:fld>
            <a:endParaRPr lang="en-US" b="1" dirty="0">
              <a:solidFill>
                <a:schemeClr val="bg1"/>
              </a:solidFill>
            </a:endParaRPr>
          </a:p>
        </p:txBody>
      </p:sp>
    </p:spTree>
    <p:extLst>
      <p:ext uri="{BB962C8B-B14F-4D97-AF65-F5344CB8AC3E}">
        <p14:creationId xmlns:p14="http://schemas.microsoft.com/office/powerpoint/2010/main" val="27294970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2E5603-F563-4E5F-B48F-A989CC25F2D3}"/>
              </a:ext>
            </a:extLst>
          </p:cNvPr>
          <p:cNvSpPr>
            <a:spLocks noGrp="1"/>
          </p:cNvSpPr>
          <p:nvPr>
            <p:ph type="body" idx="1"/>
          </p:nvPr>
        </p:nvSpPr>
        <p:spPr>
          <a:xfrm>
            <a:off x="457200" y="1447800"/>
            <a:ext cx="8229600" cy="4247317"/>
          </a:xfrm>
        </p:spPr>
        <p:txBody>
          <a:bodyPr/>
          <a:lstStyle/>
          <a:p>
            <a:pPr marL="230188" marR="0" indent="-230188" algn="l">
              <a:spcAft>
                <a:spcPts val="0"/>
              </a:spcAft>
              <a:buFont typeface="Arial" panose="020B0604020202020204" pitchFamily="34" charset="0"/>
              <a:buChar char="•"/>
            </a:pPr>
            <a:r>
              <a:rPr lang="en-US" sz="2400" spc="-10" dirty="0">
                <a:solidFill>
                  <a:srgbClr val="000000"/>
                </a:solidFill>
                <a:latin typeface="Calibri" panose="02020603050405020304" pitchFamily="2"/>
              </a:rPr>
              <a:t>Decision Maker/panel must make written determination that explains rationale for decision</a:t>
            </a:r>
          </a:p>
          <a:p>
            <a:pPr marL="230188" marR="0" indent="-230188" algn="l">
              <a:spcAft>
                <a:spcPts val="0"/>
              </a:spcAft>
              <a:buFont typeface="Arial" panose="020B0604020202020204" pitchFamily="34" charset="0"/>
              <a:buChar char="•"/>
            </a:pPr>
            <a:r>
              <a:rPr lang="en-US" sz="2400" spc="-10" dirty="0">
                <a:solidFill>
                  <a:srgbClr val="000000"/>
                </a:solidFill>
                <a:latin typeface="Calibri" panose="02020603050405020304" pitchFamily="2"/>
              </a:rPr>
              <a:t>Must be sent to both sides at same time/simultaneously</a:t>
            </a:r>
          </a:p>
          <a:p>
            <a:pPr marL="230188" marR="0" indent="-230188" algn="l">
              <a:spcAft>
                <a:spcPts val="0"/>
              </a:spcAft>
              <a:buFont typeface="Arial" panose="020B0604020202020204" pitchFamily="34" charset="0"/>
              <a:buChar char="•"/>
            </a:pPr>
            <a:r>
              <a:rPr lang="en-US" sz="2400" spc="-10" dirty="0">
                <a:solidFill>
                  <a:srgbClr val="000000"/>
                </a:solidFill>
                <a:latin typeface="Calibri" panose="02020603050405020304" pitchFamily="2"/>
              </a:rPr>
              <a:t>Must include:</a:t>
            </a:r>
          </a:p>
          <a:p>
            <a:pPr marL="461963" lvl="1" indent="-227013" algn="l">
              <a:buFont typeface="Arial" panose="020B0604020202020204" pitchFamily="34" charset="0"/>
              <a:buChar char="•"/>
            </a:pPr>
            <a:r>
              <a:rPr lang="en-US" sz="2000" spc="-10" dirty="0">
                <a:solidFill>
                  <a:srgbClr val="000000"/>
                </a:solidFill>
                <a:latin typeface="Calibri" panose="02020603050405020304" pitchFamily="2"/>
              </a:rPr>
              <a:t>Identification of allegations potentially constituting sexual harassment</a:t>
            </a:r>
          </a:p>
          <a:p>
            <a:pPr marL="461963" lvl="1" indent="-227013" algn="l">
              <a:buFont typeface="Arial" panose="020B0604020202020204" pitchFamily="34" charset="0"/>
              <a:buChar char="•"/>
            </a:pPr>
            <a:r>
              <a:rPr lang="en-US" sz="2000" spc="-10" dirty="0">
                <a:solidFill>
                  <a:srgbClr val="000000"/>
                </a:solidFill>
                <a:latin typeface="Calibri" panose="02020603050405020304" pitchFamily="2"/>
              </a:rPr>
              <a:t>Description of all procedural steps taken</a:t>
            </a:r>
          </a:p>
          <a:p>
            <a:pPr marL="461963" lvl="1" indent="-227013" algn="l">
              <a:buFont typeface="Arial" panose="020B0604020202020204" pitchFamily="34" charset="0"/>
              <a:buChar char="•"/>
            </a:pPr>
            <a:r>
              <a:rPr lang="en-US" sz="2000" spc="-10" dirty="0">
                <a:solidFill>
                  <a:srgbClr val="000000"/>
                </a:solidFill>
                <a:latin typeface="Calibri" panose="02020603050405020304" pitchFamily="2"/>
              </a:rPr>
              <a:t>Findings of fact supporting determination</a:t>
            </a:r>
          </a:p>
          <a:p>
            <a:pPr marL="461963" lvl="1" indent="-227013" algn="l">
              <a:buFont typeface="Arial" panose="020B0604020202020204" pitchFamily="34" charset="0"/>
              <a:buChar char="•"/>
            </a:pPr>
            <a:r>
              <a:rPr lang="en-US" sz="2000" spc="-10" dirty="0">
                <a:solidFill>
                  <a:srgbClr val="000000"/>
                </a:solidFill>
                <a:latin typeface="Calibri" panose="02020603050405020304" pitchFamily="2"/>
              </a:rPr>
              <a:t>Conclusions regarding whether alleged conduct occurred/application of code of conduct/policies to facts</a:t>
            </a:r>
          </a:p>
          <a:p>
            <a:pPr marL="461963" lvl="1" indent="-227013" algn="l">
              <a:buFont typeface="Arial" panose="020B0604020202020204" pitchFamily="34" charset="0"/>
              <a:buChar char="•"/>
            </a:pPr>
            <a:r>
              <a:rPr lang="en-US" sz="2000" spc="-10" dirty="0">
                <a:solidFill>
                  <a:srgbClr val="000000"/>
                </a:solidFill>
                <a:latin typeface="Calibri" panose="02020603050405020304" pitchFamily="2"/>
              </a:rPr>
              <a:t>Rationale for results as to each allegation</a:t>
            </a:r>
          </a:p>
          <a:p>
            <a:pPr marL="461963" lvl="1" indent="-227013" algn="l">
              <a:buFont typeface="Arial" panose="020B0604020202020204" pitchFamily="34" charset="0"/>
              <a:buChar char="•"/>
            </a:pPr>
            <a:r>
              <a:rPr lang="en-US" sz="2000" spc="-10" dirty="0">
                <a:solidFill>
                  <a:srgbClr val="000000"/>
                </a:solidFill>
                <a:latin typeface="Calibri" panose="02020603050405020304" pitchFamily="2"/>
              </a:rPr>
              <a:t>Any disciplinary sanctions imposed on Respondent</a:t>
            </a:r>
          </a:p>
          <a:p>
            <a:pPr marL="461963" lvl="1" indent="-227013" algn="l">
              <a:buFont typeface="Arial" panose="020B0604020202020204" pitchFamily="34" charset="0"/>
              <a:buChar char="•"/>
            </a:pPr>
            <a:r>
              <a:rPr lang="en-US" sz="2000" spc="-10" dirty="0">
                <a:solidFill>
                  <a:srgbClr val="000000"/>
                </a:solidFill>
                <a:latin typeface="Calibri" panose="02020603050405020304" pitchFamily="2"/>
              </a:rPr>
              <a:t>Whether remedies will be provided to Complainant</a:t>
            </a:r>
          </a:p>
          <a:p>
            <a:pPr marL="461963" lvl="1" indent="-227013" algn="l">
              <a:buFont typeface="Arial" panose="020B0604020202020204" pitchFamily="34" charset="0"/>
              <a:buChar char="•"/>
            </a:pPr>
            <a:r>
              <a:rPr lang="en-US" sz="2000" spc="-10" dirty="0">
                <a:solidFill>
                  <a:srgbClr val="000000"/>
                </a:solidFill>
                <a:latin typeface="Calibri" panose="02020603050405020304" pitchFamily="2"/>
              </a:rPr>
              <a:t>How to file an appeal/permissible bases for appeal</a:t>
            </a:r>
            <a:endParaRPr lang="en-US" sz="2200" spc="-10" dirty="0">
              <a:solidFill>
                <a:srgbClr val="000000"/>
              </a:solidFill>
              <a:latin typeface="Calibri" panose="02020603050405020304" pitchFamily="2"/>
            </a:endParaRPr>
          </a:p>
        </p:txBody>
      </p:sp>
      <p:sp>
        <p:nvSpPr>
          <p:cNvPr id="4" name="Title 1">
            <a:extLst>
              <a:ext uri="{FF2B5EF4-FFF2-40B4-BE49-F238E27FC236}">
                <a16:creationId xmlns:a16="http://schemas.microsoft.com/office/drawing/2014/main" id="{C6BBFB60-F7BD-4626-AEF7-CCAD05C2A173}"/>
              </a:ext>
            </a:extLst>
          </p:cNvPr>
          <p:cNvSpPr txBox="1">
            <a:spLocks/>
          </p:cNvSpPr>
          <p:nvPr/>
        </p:nvSpPr>
        <p:spPr>
          <a:xfrm>
            <a:off x="228600" y="179955"/>
            <a:ext cx="8686800" cy="1168539"/>
          </a:xfrm>
          <a:prstGeom prst="rect">
            <a:avLst/>
          </a:prstGeom>
          <a:solidFill>
            <a:schemeClr val="tx1"/>
          </a:solidFill>
        </p:spPr>
        <p:txBody>
          <a:bodyPr wrap="square" lIns="0" tIns="0" rIns="0" bIns="0">
            <a:normAutofit/>
          </a:bodyPr>
          <a:lstStyle>
            <a:lvl1pPr>
              <a:defRPr>
                <a:latin typeface="+mj-lt"/>
                <a:ea typeface="+mj-ea"/>
                <a:cs typeface="+mj-cs"/>
              </a:defRPr>
            </a:lvl1pPr>
          </a:lstStyle>
          <a:p>
            <a:pPr algn="ctr"/>
            <a:br>
              <a:rPr lang="en-US" b="1" kern="0" dirty="0">
                <a:solidFill>
                  <a:srgbClr val="FFC000"/>
                </a:solidFill>
                <a:latin typeface="+mn-lt"/>
              </a:rPr>
            </a:br>
            <a:r>
              <a:rPr lang="en-US" sz="3200" b="1" kern="0" dirty="0">
                <a:solidFill>
                  <a:srgbClr val="FFC000"/>
                </a:solidFill>
                <a:latin typeface="+mn-lt"/>
              </a:rPr>
              <a:t>Written Determination of Responsibility</a:t>
            </a:r>
          </a:p>
        </p:txBody>
      </p:sp>
      <p:sp>
        <p:nvSpPr>
          <p:cNvPr id="5" name="Slide Number Placeholder 3">
            <a:extLst>
              <a:ext uri="{FF2B5EF4-FFF2-40B4-BE49-F238E27FC236}">
                <a16:creationId xmlns:a16="http://schemas.microsoft.com/office/drawing/2014/main" id="{196D3C37-01B2-4E3D-8748-8151D750851F}"/>
              </a:ext>
            </a:extLst>
          </p:cNvPr>
          <p:cNvSpPr>
            <a:spLocks noGrp="1"/>
          </p:cNvSpPr>
          <p:nvPr>
            <p:ph type="sldNum" sz="quarter" idx="7"/>
          </p:nvPr>
        </p:nvSpPr>
        <p:spPr>
          <a:xfrm>
            <a:off x="6583680" y="6377940"/>
            <a:ext cx="2103120" cy="276999"/>
          </a:xfrm>
        </p:spPr>
        <p:txBody>
          <a:bodyPr/>
          <a:lstStyle/>
          <a:p>
            <a:fld id="{9E8F3BBE-8603-4F36-8819-F90F428AB6EE}" type="slidenum">
              <a:rPr lang="en-US" b="1" smtClean="0">
                <a:solidFill>
                  <a:schemeClr val="bg1"/>
                </a:solidFill>
              </a:rPr>
              <a:t>36</a:t>
            </a:fld>
            <a:endParaRPr lang="en-US" b="1" dirty="0">
              <a:solidFill>
                <a:schemeClr val="bg1"/>
              </a:solidFill>
            </a:endParaRPr>
          </a:p>
        </p:txBody>
      </p:sp>
    </p:spTree>
    <p:extLst>
      <p:ext uri="{BB962C8B-B14F-4D97-AF65-F5344CB8AC3E}">
        <p14:creationId xmlns:p14="http://schemas.microsoft.com/office/powerpoint/2010/main" val="26338560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2E5603-F563-4E5F-B48F-A989CC25F2D3}"/>
              </a:ext>
            </a:extLst>
          </p:cNvPr>
          <p:cNvSpPr>
            <a:spLocks noGrp="1"/>
          </p:cNvSpPr>
          <p:nvPr>
            <p:ph type="body" idx="1"/>
          </p:nvPr>
        </p:nvSpPr>
        <p:spPr>
          <a:xfrm>
            <a:off x="457200" y="1447800"/>
            <a:ext cx="8229600" cy="4501232"/>
          </a:xfrm>
        </p:spPr>
        <p:txBody>
          <a:bodyPr/>
          <a:lstStyle/>
          <a:p>
            <a:pPr marL="230188" marR="0" indent="-230188" algn="l">
              <a:spcAft>
                <a:spcPts val="0"/>
              </a:spcAft>
              <a:buFont typeface="Arial" panose="020B0604020202020204" pitchFamily="34" charset="0"/>
              <a:buChar char="•"/>
            </a:pPr>
            <a:r>
              <a:rPr lang="en-US" sz="2400" spc="-10" dirty="0">
                <a:solidFill>
                  <a:srgbClr val="000000"/>
                </a:solidFill>
                <a:latin typeface="Calibri" panose="02020603050405020304" pitchFamily="2"/>
              </a:rPr>
              <a:t>Either party can file appeal from determination of responsibility </a:t>
            </a:r>
            <a:r>
              <a:rPr lang="en-US" sz="2400" u="sng" spc="-10" dirty="0">
                <a:solidFill>
                  <a:srgbClr val="000000"/>
                </a:solidFill>
                <a:latin typeface="Calibri" panose="02020603050405020304" pitchFamily="2"/>
              </a:rPr>
              <a:t>and</a:t>
            </a:r>
            <a:r>
              <a:rPr lang="en-US" sz="2400" spc="-10" dirty="0">
                <a:solidFill>
                  <a:srgbClr val="000000"/>
                </a:solidFill>
                <a:latin typeface="Calibri" panose="02020603050405020304" pitchFamily="2"/>
              </a:rPr>
              <a:t> from a dismissal of a Formal Complaint on the following bases:</a:t>
            </a:r>
          </a:p>
          <a:p>
            <a:pPr marL="573088" marR="0" indent="-341313" algn="l">
              <a:spcBef>
                <a:spcPts val="900"/>
              </a:spcBef>
              <a:spcAft>
                <a:spcPts val="0"/>
              </a:spcAft>
              <a:buFont typeface="+mj-lt"/>
              <a:buAutoNum type="arabicPeriod"/>
            </a:pPr>
            <a:r>
              <a:rPr lang="en-US" sz="2200" spc="-10" dirty="0">
                <a:solidFill>
                  <a:srgbClr val="000000"/>
                </a:solidFill>
                <a:latin typeface="Calibri" panose="02020603050405020304" pitchFamily="2"/>
              </a:rPr>
              <a:t>Procedural irregularity that affected the outcome of the matter;</a:t>
            </a:r>
          </a:p>
          <a:p>
            <a:pPr marL="573088" marR="0" indent="-341313" algn="l">
              <a:spcBef>
                <a:spcPts val="900"/>
              </a:spcBef>
              <a:spcAft>
                <a:spcPts val="0"/>
              </a:spcAft>
              <a:buFont typeface="+mj-lt"/>
              <a:buAutoNum type="arabicPeriod"/>
            </a:pPr>
            <a:r>
              <a:rPr lang="en-US" sz="2200" spc="-10" dirty="0">
                <a:solidFill>
                  <a:srgbClr val="000000"/>
                </a:solidFill>
                <a:latin typeface="Calibri" panose="02020603050405020304" pitchFamily="2"/>
              </a:rPr>
              <a:t>New evidence that was not reasonably available at the time the determination regarding responsibility or dismissal was made, that could affect the outcome of the matter; and</a:t>
            </a:r>
          </a:p>
          <a:p>
            <a:pPr marL="573088" marR="0" indent="-341313" algn="l">
              <a:spcBef>
                <a:spcPts val="900"/>
              </a:spcBef>
              <a:spcAft>
                <a:spcPts val="0"/>
              </a:spcAft>
              <a:buFont typeface="+mj-lt"/>
              <a:buAutoNum type="arabicPeriod"/>
            </a:pPr>
            <a:r>
              <a:rPr lang="en-US" sz="2200" spc="-10" dirty="0">
                <a:solidFill>
                  <a:srgbClr val="000000"/>
                </a:solidFill>
                <a:latin typeface="Calibri" panose="02020603050405020304" pitchFamily="2"/>
              </a:rPr>
              <a:t>The Title IX Coordinator, investigator(s), or decision-maker(s) had a conflict of interest or bias for or against complainants or respondents generally or the individual complainant or respondent that affected the outcome of the matter.</a:t>
            </a:r>
          </a:p>
          <a:p>
            <a:pPr marL="342900" marR="0" indent="-342900" algn="l">
              <a:spcAft>
                <a:spcPts val="0"/>
              </a:spcAft>
              <a:buFont typeface="Arial" panose="020B0604020202020204" pitchFamily="34" charset="0"/>
              <a:buChar char="•"/>
            </a:pPr>
            <a:endParaRPr lang="en-US" sz="2200" spc="-10" dirty="0">
              <a:solidFill>
                <a:srgbClr val="000000"/>
              </a:solidFill>
              <a:latin typeface="Calibri" panose="02020603050405020304" pitchFamily="2"/>
            </a:endParaRPr>
          </a:p>
        </p:txBody>
      </p:sp>
      <p:sp>
        <p:nvSpPr>
          <p:cNvPr id="4" name="Title 1">
            <a:extLst>
              <a:ext uri="{FF2B5EF4-FFF2-40B4-BE49-F238E27FC236}">
                <a16:creationId xmlns:a16="http://schemas.microsoft.com/office/drawing/2014/main" id="{C6BBFB60-F7BD-4626-AEF7-CCAD05C2A173}"/>
              </a:ext>
            </a:extLst>
          </p:cNvPr>
          <p:cNvSpPr txBox="1">
            <a:spLocks/>
          </p:cNvSpPr>
          <p:nvPr/>
        </p:nvSpPr>
        <p:spPr>
          <a:xfrm>
            <a:off x="228600" y="179955"/>
            <a:ext cx="8686800" cy="1168539"/>
          </a:xfrm>
          <a:prstGeom prst="rect">
            <a:avLst/>
          </a:prstGeom>
          <a:solidFill>
            <a:schemeClr val="tx1"/>
          </a:solidFill>
        </p:spPr>
        <p:txBody>
          <a:bodyPr wrap="square" lIns="0" tIns="0" rIns="0" bIns="0">
            <a:normAutofit/>
          </a:bodyPr>
          <a:lstStyle>
            <a:lvl1pPr>
              <a:defRPr>
                <a:latin typeface="+mj-lt"/>
                <a:ea typeface="+mj-ea"/>
                <a:cs typeface="+mj-cs"/>
              </a:defRPr>
            </a:lvl1pPr>
          </a:lstStyle>
          <a:p>
            <a:pPr algn="ctr"/>
            <a:br>
              <a:rPr lang="en-US" b="1" kern="0" dirty="0">
                <a:solidFill>
                  <a:srgbClr val="FFC000"/>
                </a:solidFill>
                <a:latin typeface="+mn-lt"/>
              </a:rPr>
            </a:br>
            <a:r>
              <a:rPr lang="en-US" sz="3200" b="1" kern="0" dirty="0">
                <a:solidFill>
                  <a:srgbClr val="FFC000"/>
                </a:solidFill>
                <a:latin typeface="+mn-lt"/>
              </a:rPr>
              <a:t>Appeal</a:t>
            </a:r>
          </a:p>
        </p:txBody>
      </p:sp>
      <p:sp>
        <p:nvSpPr>
          <p:cNvPr id="5" name="Slide Number Placeholder 3">
            <a:extLst>
              <a:ext uri="{FF2B5EF4-FFF2-40B4-BE49-F238E27FC236}">
                <a16:creationId xmlns:a16="http://schemas.microsoft.com/office/drawing/2014/main" id="{196D3C37-01B2-4E3D-8748-8151D750851F}"/>
              </a:ext>
            </a:extLst>
          </p:cNvPr>
          <p:cNvSpPr>
            <a:spLocks noGrp="1"/>
          </p:cNvSpPr>
          <p:nvPr>
            <p:ph type="sldNum" sz="quarter" idx="7"/>
          </p:nvPr>
        </p:nvSpPr>
        <p:spPr>
          <a:xfrm>
            <a:off x="6583680" y="6377940"/>
            <a:ext cx="2103120" cy="276999"/>
          </a:xfrm>
        </p:spPr>
        <p:txBody>
          <a:bodyPr/>
          <a:lstStyle/>
          <a:p>
            <a:fld id="{9E8F3BBE-8603-4F36-8819-F90F428AB6EE}" type="slidenum">
              <a:rPr lang="en-US" b="1" smtClean="0">
                <a:solidFill>
                  <a:schemeClr val="bg1"/>
                </a:solidFill>
              </a:rPr>
              <a:t>37</a:t>
            </a:fld>
            <a:endParaRPr lang="en-US" b="1" dirty="0">
              <a:solidFill>
                <a:schemeClr val="bg1"/>
              </a:solidFill>
            </a:endParaRPr>
          </a:p>
        </p:txBody>
      </p:sp>
    </p:spTree>
    <p:extLst>
      <p:ext uri="{BB962C8B-B14F-4D97-AF65-F5344CB8AC3E}">
        <p14:creationId xmlns:p14="http://schemas.microsoft.com/office/powerpoint/2010/main" val="6171858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2E5603-F563-4E5F-B48F-A989CC25F2D3}"/>
              </a:ext>
            </a:extLst>
          </p:cNvPr>
          <p:cNvSpPr>
            <a:spLocks noGrp="1"/>
          </p:cNvSpPr>
          <p:nvPr>
            <p:ph type="body" idx="1"/>
          </p:nvPr>
        </p:nvSpPr>
        <p:spPr>
          <a:xfrm>
            <a:off x="457200" y="1447800"/>
            <a:ext cx="8229600" cy="4154984"/>
          </a:xfrm>
        </p:spPr>
        <p:txBody>
          <a:bodyPr/>
          <a:lstStyle/>
          <a:p>
            <a:pPr marL="230188" marR="0" indent="-230188" algn="l">
              <a:spcAft>
                <a:spcPts val="0"/>
              </a:spcAft>
              <a:buFont typeface="Arial" panose="020B0604020202020204" pitchFamily="34" charset="0"/>
              <a:buChar char="•"/>
            </a:pPr>
            <a:r>
              <a:rPr lang="en-US" sz="2400" spc="-10" dirty="0">
                <a:solidFill>
                  <a:srgbClr val="000000"/>
                </a:solidFill>
                <a:latin typeface="Calibri" panose="02020603050405020304" pitchFamily="2"/>
              </a:rPr>
              <a:t>TJC must notify other party in writing if appeal is filed</a:t>
            </a:r>
          </a:p>
          <a:p>
            <a:pPr marL="230188" marR="0" indent="-230188" algn="l">
              <a:spcBef>
                <a:spcPts val="900"/>
              </a:spcBef>
              <a:spcAft>
                <a:spcPts val="0"/>
              </a:spcAft>
              <a:buFont typeface="Arial" panose="020B0604020202020204" pitchFamily="34" charset="0"/>
              <a:buChar char="•"/>
            </a:pPr>
            <a:r>
              <a:rPr lang="en-US" sz="2400" spc="-10" dirty="0">
                <a:solidFill>
                  <a:srgbClr val="000000"/>
                </a:solidFill>
                <a:latin typeface="Calibri" panose="02020603050405020304" pitchFamily="2"/>
              </a:rPr>
              <a:t>Decision Maker for appeal must be free from bias/conflict of interest, and cannot be from same panel, Title IX Coordinator, or investigator</a:t>
            </a:r>
          </a:p>
          <a:p>
            <a:pPr marL="230188" marR="0" indent="-230188" algn="l">
              <a:spcBef>
                <a:spcPts val="900"/>
              </a:spcBef>
              <a:spcAft>
                <a:spcPts val="0"/>
              </a:spcAft>
              <a:buFont typeface="Arial" panose="020B0604020202020204" pitchFamily="34" charset="0"/>
              <a:buChar char="•"/>
            </a:pPr>
            <a:r>
              <a:rPr lang="en-US" sz="2400" spc="-10" dirty="0">
                <a:solidFill>
                  <a:srgbClr val="000000"/>
                </a:solidFill>
                <a:latin typeface="Calibri" panose="02020603050405020304" pitchFamily="2"/>
              </a:rPr>
              <a:t>Both parties must have reasonable and equal opportunity to submit written statement supporting/challenging outcome</a:t>
            </a:r>
          </a:p>
          <a:p>
            <a:pPr marL="230188" marR="0" indent="-230188" algn="l">
              <a:spcBef>
                <a:spcPts val="900"/>
              </a:spcBef>
              <a:spcAft>
                <a:spcPts val="0"/>
              </a:spcAft>
              <a:buFont typeface="Arial" panose="020B0604020202020204" pitchFamily="34" charset="0"/>
              <a:buChar char="•"/>
            </a:pPr>
            <a:r>
              <a:rPr lang="en-US" sz="2400" spc="-10" dirty="0">
                <a:solidFill>
                  <a:srgbClr val="000000"/>
                </a:solidFill>
                <a:latin typeface="Calibri" panose="02020603050405020304" pitchFamily="2"/>
              </a:rPr>
              <a:t>Appeal decision maker must issue written decision that includes result and rationale for same result</a:t>
            </a:r>
          </a:p>
          <a:p>
            <a:pPr marL="230188" marR="0" indent="-230188" algn="l">
              <a:spcBef>
                <a:spcPts val="900"/>
              </a:spcBef>
              <a:spcAft>
                <a:spcPts val="0"/>
              </a:spcAft>
              <a:buFont typeface="Arial" panose="020B0604020202020204" pitchFamily="34" charset="0"/>
              <a:buChar char="•"/>
            </a:pPr>
            <a:r>
              <a:rPr lang="en-US" sz="2400" spc="-10" dirty="0">
                <a:solidFill>
                  <a:srgbClr val="000000"/>
                </a:solidFill>
                <a:latin typeface="Calibri" panose="02020603050405020304" pitchFamily="2"/>
              </a:rPr>
              <a:t>Must provide written decision at same time/simultaneously to both parties</a:t>
            </a:r>
            <a:endParaRPr lang="en-US" sz="2200" spc="-10" dirty="0">
              <a:solidFill>
                <a:srgbClr val="000000"/>
              </a:solidFill>
              <a:latin typeface="Calibri" panose="02020603050405020304" pitchFamily="2"/>
            </a:endParaRPr>
          </a:p>
        </p:txBody>
      </p:sp>
      <p:sp>
        <p:nvSpPr>
          <p:cNvPr id="4" name="Title 1">
            <a:extLst>
              <a:ext uri="{FF2B5EF4-FFF2-40B4-BE49-F238E27FC236}">
                <a16:creationId xmlns:a16="http://schemas.microsoft.com/office/drawing/2014/main" id="{C6BBFB60-F7BD-4626-AEF7-CCAD05C2A173}"/>
              </a:ext>
            </a:extLst>
          </p:cNvPr>
          <p:cNvSpPr txBox="1">
            <a:spLocks/>
          </p:cNvSpPr>
          <p:nvPr/>
        </p:nvSpPr>
        <p:spPr>
          <a:xfrm>
            <a:off x="228600" y="179955"/>
            <a:ext cx="8686800" cy="1168539"/>
          </a:xfrm>
          <a:prstGeom prst="rect">
            <a:avLst/>
          </a:prstGeom>
          <a:solidFill>
            <a:schemeClr val="tx1"/>
          </a:solidFill>
        </p:spPr>
        <p:txBody>
          <a:bodyPr wrap="square" lIns="0" tIns="0" rIns="0" bIns="0">
            <a:normAutofit/>
          </a:bodyPr>
          <a:lstStyle>
            <a:lvl1pPr>
              <a:defRPr>
                <a:latin typeface="+mj-lt"/>
                <a:ea typeface="+mj-ea"/>
                <a:cs typeface="+mj-cs"/>
              </a:defRPr>
            </a:lvl1pPr>
          </a:lstStyle>
          <a:p>
            <a:pPr algn="ctr"/>
            <a:br>
              <a:rPr lang="en-US" b="1" kern="0" dirty="0">
                <a:solidFill>
                  <a:srgbClr val="FFC000"/>
                </a:solidFill>
                <a:latin typeface="+mn-lt"/>
              </a:rPr>
            </a:br>
            <a:r>
              <a:rPr lang="en-US" sz="3200" b="1" kern="0" dirty="0">
                <a:solidFill>
                  <a:srgbClr val="FFC000"/>
                </a:solidFill>
                <a:latin typeface="+mn-lt"/>
              </a:rPr>
              <a:t>Appeal</a:t>
            </a:r>
          </a:p>
          <a:p>
            <a:pPr algn="ctr"/>
            <a:r>
              <a:rPr lang="en-US" sz="2400" b="1" kern="0" dirty="0">
                <a:solidFill>
                  <a:srgbClr val="FFC000"/>
                </a:solidFill>
                <a:latin typeface="+mn-lt"/>
              </a:rPr>
              <a:t>(continued)</a:t>
            </a:r>
          </a:p>
        </p:txBody>
      </p:sp>
      <p:sp>
        <p:nvSpPr>
          <p:cNvPr id="5" name="Slide Number Placeholder 3">
            <a:extLst>
              <a:ext uri="{FF2B5EF4-FFF2-40B4-BE49-F238E27FC236}">
                <a16:creationId xmlns:a16="http://schemas.microsoft.com/office/drawing/2014/main" id="{196D3C37-01B2-4E3D-8748-8151D750851F}"/>
              </a:ext>
            </a:extLst>
          </p:cNvPr>
          <p:cNvSpPr>
            <a:spLocks noGrp="1"/>
          </p:cNvSpPr>
          <p:nvPr>
            <p:ph type="sldNum" sz="quarter" idx="7"/>
          </p:nvPr>
        </p:nvSpPr>
        <p:spPr>
          <a:xfrm>
            <a:off x="6583680" y="6377940"/>
            <a:ext cx="2103120" cy="276999"/>
          </a:xfrm>
        </p:spPr>
        <p:txBody>
          <a:bodyPr/>
          <a:lstStyle/>
          <a:p>
            <a:fld id="{9E8F3BBE-8603-4F36-8819-F90F428AB6EE}" type="slidenum">
              <a:rPr lang="en-US" b="1" smtClean="0">
                <a:solidFill>
                  <a:schemeClr val="bg1"/>
                </a:solidFill>
              </a:rPr>
              <a:t>38</a:t>
            </a:fld>
            <a:endParaRPr lang="en-US" b="1" dirty="0">
              <a:solidFill>
                <a:schemeClr val="bg1"/>
              </a:solidFill>
            </a:endParaRPr>
          </a:p>
        </p:txBody>
      </p:sp>
    </p:spTree>
    <p:extLst>
      <p:ext uri="{BB962C8B-B14F-4D97-AF65-F5344CB8AC3E}">
        <p14:creationId xmlns:p14="http://schemas.microsoft.com/office/powerpoint/2010/main" val="12546394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2E5603-F563-4E5F-B48F-A989CC25F2D3}"/>
              </a:ext>
            </a:extLst>
          </p:cNvPr>
          <p:cNvSpPr>
            <a:spLocks noGrp="1"/>
          </p:cNvSpPr>
          <p:nvPr>
            <p:ph type="body" idx="1"/>
          </p:nvPr>
        </p:nvSpPr>
        <p:spPr>
          <a:xfrm>
            <a:off x="457200" y="1447800"/>
            <a:ext cx="8229600" cy="3070071"/>
          </a:xfrm>
        </p:spPr>
        <p:txBody>
          <a:bodyPr/>
          <a:lstStyle/>
          <a:p>
            <a:pPr marL="230188" marR="0" indent="-230188" algn="l">
              <a:spcAft>
                <a:spcPts val="0"/>
              </a:spcAft>
              <a:buFont typeface="Arial" panose="020B0604020202020204" pitchFamily="34" charset="0"/>
              <a:buChar char="•"/>
            </a:pPr>
            <a:r>
              <a:rPr lang="en-US" sz="2400" spc="-10" dirty="0">
                <a:solidFill>
                  <a:srgbClr val="000000"/>
                </a:solidFill>
                <a:latin typeface="Calibri" panose="02020603050405020304" pitchFamily="2"/>
              </a:rPr>
              <a:t>Any disciplinary measure allowed/described in Board policies as to students (FM Local) </a:t>
            </a:r>
          </a:p>
          <a:p>
            <a:pPr marL="461963" lvl="1" indent="-227013" algn="l">
              <a:buFont typeface="Arial" panose="020B0604020202020204" pitchFamily="34" charset="0"/>
              <a:buChar char="•"/>
            </a:pPr>
            <a:r>
              <a:rPr lang="en-US" sz="2400" spc="-10" dirty="0">
                <a:solidFill>
                  <a:srgbClr val="000000"/>
                </a:solidFill>
                <a:latin typeface="Calibri" panose="02020603050405020304" pitchFamily="2"/>
              </a:rPr>
              <a:t>reprimand, restitution, scholastic penalty, suspension, expulsion, probation, etc.</a:t>
            </a:r>
          </a:p>
          <a:p>
            <a:pPr marL="230188" marR="0" indent="-230188" algn="l">
              <a:spcBef>
                <a:spcPts val="900"/>
              </a:spcBef>
              <a:spcAft>
                <a:spcPts val="0"/>
              </a:spcAft>
              <a:buFont typeface="Arial" panose="020B0604020202020204" pitchFamily="34" charset="0"/>
              <a:buChar char="•"/>
            </a:pPr>
            <a:r>
              <a:rPr lang="en-US" sz="2400" spc="-10" dirty="0">
                <a:solidFill>
                  <a:srgbClr val="000000"/>
                </a:solidFill>
                <a:latin typeface="Calibri" panose="02020603050405020304" pitchFamily="2"/>
              </a:rPr>
              <a:t>Any disciplinary measure allowed/described in Board policies as to employees (DA/DM Local) </a:t>
            </a:r>
          </a:p>
          <a:p>
            <a:pPr marL="461963" lvl="1" indent="-227013" algn="l">
              <a:buFont typeface="Arial" panose="020B0604020202020204" pitchFamily="34" charset="0"/>
              <a:buChar char="•"/>
            </a:pPr>
            <a:r>
              <a:rPr lang="en-US" sz="2400" spc="-10" dirty="0">
                <a:solidFill>
                  <a:srgbClr val="000000"/>
                </a:solidFill>
                <a:latin typeface="Calibri" panose="02020603050405020304" pitchFamily="2"/>
              </a:rPr>
              <a:t>administrative leave, termination, non-renewal, demotion, reassignment, etc.</a:t>
            </a:r>
          </a:p>
        </p:txBody>
      </p:sp>
      <p:sp>
        <p:nvSpPr>
          <p:cNvPr id="4" name="Title 1">
            <a:extLst>
              <a:ext uri="{FF2B5EF4-FFF2-40B4-BE49-F238E27FC236}">
                <a16:creationId xmlns:a16="http://schemas.microsoft.com/office/drawing/2014/main" id="{C6BBFB60-F7BD-4626-AEF7-CCAD05C2A173}"/>
              </a:ext>
            </a:extLst>
          </p:cNvPr>
          <p:cNvSpPr txBox="1">
            <a:spLocks/>
          </p:cNvSpPr>
          <p:nvPr/>
        </p:nvSpPr>
        <p:spPr>
          <a:xfrm>
            <a:off x="228600" y="179955"/>
            <a:ext cx="8686800" cy="1168539"/>
          </a:xfrm>
          <a:prstGeom prst="rect">
            <a:avLst/>
          </a:prstGeom>
          <a:solidFill>
            <a:schemeClr val="tx1"/>
          </a:solidFill>
        </p:spPr>
        <p:txBody>
          <a:bodyPr wrap="square" lIns="0" tIns="0" rIns="0" bIns="0">
            <a:normAutofit/>
          </a:bodyPr>
          <a:lstStyle>
            <a:lvl1pPr>
              <a:defRPr>
                <a:latin typeface="+mj-lt"/>
                <a:ea typeface="+mj-ea"/>
                <a:cs typeface="+mj-cs"/>
              </a:defRPr>
            </a:lvl1pPr>
          </a:lstStyle>
          <a:p>
            <a:pPr algn="ctr"/>
            <a:br>
              <a:rPr lang="en-US" b="1" kern="0" dirty="0">
                <a:solidFill>
                  <a:srgbClr val="FFC000"/>
                </a:solidFill>
                <a:latin typeface="+mn-lt"/>
              </a:rPr>
            </a:br>
            <a:r>
              <a:rPr lang="en-US" sz="3200" b="1" kern="0" dirty="0">
                <a:solidFill>
                  <a:srgbClr val="FFC000"/>
                </a:solidFill>
                <a:latin typeface="+mn-lt"/>
              </a:rPr>
              <a:t>Possible Sanctions (Against Respondent)</a:t>
            </a:r>
            <a:endParaRPr lang="en-US" sz="2400" b="1" kern="0" dirty="0">
              <a:solidFill>
                <a:srgbClr val="FFC000"/>
              </a:solidFill>
              <a:latin typeface="+mn-lt"/>
            </a:endParaRPr>
          </a:p>
        </p:txBody>
      </p:sp>
      <p:sp>
        <p:nvSpPr>
          <p:cNvPr id="5" name="Slide Number Placeholder 3">
            <a:extLst>
              <a:ext uri="{FF2B5EF4-FFF2-40B4-BE49-F238E27FC236}">
                <a16:creationId xmlns:a16="http://schemas.microsoft.com/office/drawing/2014/main" id="{196D3C37-01B2-4E3D-8748-8151D750851F}"/>
              </a:ext>
            </a:extLst>
          </p:cNvPr>
          <p:cNvSpPr>
            <a:spLocks noGrp="1"/>
          </p:cNvSpPr>
          <p:nvPr>
            <p:ph type="sldNum" sz="quarter" idx="7"/>
          </p:nvPr>
        </p:nvSpPr>
        <p:spPr>
          <a:xfrm>
            <a:off x="6583680" y="6377940"/>
            <a:ext cx="2103120" cy="276999"/>
          </a:xfrm>
        </p:spPr>
        <p:txBody>
          <a:bodyPr/>
          <a:lstStyle/>
          <a:p>
            <a:fld id="{9E8F3BBE-8603-4F36-8819-F90F428AB6EE}" type="slidenum">
              <a:rPr lang="en-US" b="1" smtClean="0">
                <a:solidFill>
                  <a:schemeClr val="bg1"/>
                </a:solidFill>
              </a:rPr>
              <a:t>39</a:t>
            </a:fld>
            <a:endParaRPr lang="en-US" b="1" dirty="0">
              <a:solidFill>
                <a:schemeClr val="bg1"/>
              </a:solidFill>
            </a:endParaRPr>
          </a:p>
        </p:txBody>
      </p:sp>
    </p:spTree>
    <p:extLst>
      <p:ext uri="{BB962C8B-B14F-4D97-AF65-F5344CB8AC3E}">
        <p14:creationId xmlns:p14="http://schemas.microsoft.com/office/powerpoint/2010/main" val="3969954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137"/>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solidFill>
            <a:srgbClr val="231F20"/>
          </a:solidFill>
        </p:spPr>
        <p:txBody>
          <a:bodyPr wrap="square" lIns="0" tIns="0" rIns="0" bIns="0" rtlCol="0"/>
          <a:lstStyle/>
          <a:p>
            <a:endParaRPr dirty="0"/>
          </a:p>
        </p:txBody>
      </p:sp>
      <p:sp>
        <p:nvSpPr>
          <p:cNvPr id="3" name="object 3"/>
          <p:cNvSpPr/>
          <p:nvPr/>
        </p:nvSpPr>
        <p:spPr>
          <a:xfrm>
            <a:off x="797" y="5009268"/>
            <a:ext cx="9143365" cy="1839595"/>
          </a:xfrm>
          <a:custGeom>
            <a:avLst/>
            <a:gdLst/>
            <a:ahLst/>
            <a:cxnLst/>
            <a:rect l="l" t="t" r="r" b="b"/>
            <a:pathLst>
              <a:path w="9143365" h="1839595">
                <a:moveTo>
                  <a:pt x="0" y="0"/>
                </a:moveTo>
                <a:lnTo>
                  <a:pt x="0" y="1839137"/>
                </a:lnTo>
                <a:lnTo>
                  <a:pt x="9143202" y="1839137"/>
                </a:lnTo>
                <a:lnTo>
                  <a:pt x="9143202" y="1289283"/>
                </a:lnTo>
                <a:lnTo>
                  <a:pt x="6851633" y="1289283"/>
                </a:lnTo>
                <a:lnTo>
                  <a:pt x="6530164" y="1286585"/>
                </a:lnTo>
                <a:lnTo>
                  <a:pt x="6202777" y="1277809"/>
                </a:lnTo>
                <a:lnTo>
                  <a:pt x="5814884" y="1260122"/>
                </a:lnTo>
                <a:lnTo>
                  <a:pt x="5422334" y="1234680"/>
                </a:lnTo>
                <a:lnTo>
                  <a:pt x="5026954" y="1201760"/>
                </a:lnTo>
                <a:lnTo>
                  <a:pt x="4630574" y="1161641"/>
                </a:lnTo>
                <a:lnTo>
                  <a:pt x="4235020" y="1114601"/>
                </a:lnTo>
                <a:lnTo>
                  <a:pt x="3842123" y="1060920"/>
                </a:lnTo>
                <a:lnTo>
                  <a:pt x="3786229" y="1052712"/>
                </a:lnTo>
                <a:lnTo>
                  <a:pt x="3398694" y="991793"/>
                </a:lnTo>
                <a:lnTo>
                  <a:pt x="3017643" y="924816"/>
                </a:lnTo>
                <a:lnTo>
                  <a:pt x="2697646" y="862807"/>
                </a:lnTo>
                <a:lnTo>
                  <a:pt x="2384974" y="796735"/>
                </a:lnTo>
                <a:lnTo>
                  <a:pt x="2080776" y="726778"/>
                </a:lnTo>
                <a:lnTo>
                  <a:pt x="1834584" y="665637"/>
                </a:lnTo>
                <a:lnTo>
                  <a:pt x="1595743" y="602021"/>
                </a:lnTo>
                <a:lnTo>
                  <a:pt x="1410411" y="549414"/>
                </a:lnTo>
                <a:lnTo>
                  <a:pt x="1230551" y="495339"/>
                </a:lnTo>
                <a:lnTo>
                  <a:pt x="1056506" y="439849"/>
                </a:lnTo>
                <a:lnTo>
                  <a:pt x="929992" y="397333"/>
                </a:lnTo>
                <a:lnTo>
                  <a:pt x="807084" y="354073"/>
                </a:lnTo>
                <a:lnTo>
                  <a:pt x="687927" y="310089"/>
                </a:lnTo>
                <a:lnTo>
                  <a:pt x="572663" y="265404"/>
                </a:lnTo>
                <a:lnTo>
                  <a:pt x="498054" y="235235"/>
                </a:lnTo>
                <a:lnTo>
                  <a:pt x="425284" y="204771"/>
                </a:lnTo>
                <a:lnTo>
                  <a:pt x="354392" y="174018"/>
                </a:lnTo>
                <a:lnTo>
                  <a:pt x="285424" y="142982"/>
                </a:lnTo>
                <a:lnTo>
                  <a:pt x="218420" y="111670"/>
                </a:lnTo>
                <a:lnTo>
                  <a:pt x="153425" y="80089"/>
                </a:lnTo>
                <a:lnTo>
                  <a:pt x="90479" y="48245"/>
                </a:lnTo>
                <a:lnTo>
                  <a:pt x="29627" y="16144"/>
                </a:lnTo>
                <a:lnTo>
                  <a:pt x="0" y="0"/>
                </a:lnTo>
                <a:close/>
              </a:path>
              <a:path w="9143365" h="1839595">
                <a:moveTo>
                  <a:pt x="9143202" y="1052712"/>
                </a:moveTo>
                <a:lnTo>
                  <a:pt x="9034551" y="1080254"/>
                </a:lnTo>
                <a:lnTo>
                  <a:pt x="8957851" y="1098085"/>
                </a:lnTo>
                <a:lnTo>
                  <a:pt x="8879407" y="1115076"/>
                </a:lnTo>
                <a:lnTo>
                  <a:pt x="8799261" y="1131232"/>
                </a:lnTo>
                <a:lnTo>
                  <a:pt x="8717455" y="1146561"/>
                </a:lnTo>
                <a:lnTo>
                  <a:pt x="8591729" y="1168015"/>
                </a:lnTo>
                <a:lnTo>
                  <a:pt x="8462508" y="1187643"/>
                </a:lnTo>
                <a:lnTo>
                  <a:pt x="8329937" y="1205467"/>
                </a:lnTo>
                <a:lnTo>
                  <a:pt x="8194160" y="1221508"/>
                </a:lnTo>
                <a:lnTo>
                  <a:pt x="8008385" y="1240162"/>
                </a:lnTo>
                <a:lnTo>
                  <a:pt x="7817507" y="1255737"/>
                </a:lnTo>
                <a:lnTo>
                  <a:pt x="7621867" y="1268286"/>
                </a:lnTo>
                <a:lnTo>
                  <a:pt x="7371142" y="1279797"/>
                </a:lnTo>
                <a:lnTo>
                  <a:pt x="7114175" y="1286762"/>
                </a:lnTo>
                <a:lnTo>
                  <a:pt x="6851633" y="1289283"/>
                </a:lnTo>
                <a:lnTo>
                  <a:pt x="9143202" y="1289283"/>
                </a:lnTo>
                <a:lnTo>
                  <a:pt x="9143202" y="1052712"/>
                </a:lnTo>
                <a:close/>
              </a:path>
            </a:pathLst>
          </a:custGeom>
          <a:solidFill>
            <a:srgbClr val="FFFFFF"/>
          </a:solidFill>
        </p:spPr>
        <p:txBody>
          <a:bodyPr wrap="square" lIns="0" tIns="0" rIns="0" bIns="0" rtlCol="0"/>
          <a:lstStyle/>
          <a:p>
            <a:endParaRPr dirty="0"/>
          </a:p>
        </p:txBody>
      </p:sp>
      <p:sp>
        <p:nvSpPr>
          <p:cNvPr id="4" name="object 4"/>
          <p:cNvSpPr/>
          <p:nvPr/>
        </p:nvSpPr>
        <p:spPr>
          <a:xfrm>
            <a:off x="0" y="5580329"/>
            <a:ext cx="9144000" cy="1278255"/>
          </a:xfrm>
          <a:custGeom>
            <a:avLst/>
            <a:gdLst/>
            <a:ahLst/>
            <a:cxnLst/>
            <a:rect l="l" t="t" r="r" b="b"/>
            <a:pathLst>
              <a:path w="9144000" h="1278254">
                <a:moveTo>
                  <a:pt x="0" y="0"/>
                </a:moveTo>
                <a:lnTo>
                  <a:pt x="0" y="1277670"/>
                </a:lnTo>
                <a:lnTo>
                  <a:pt x="9144000" y="1277670"/>
                </a:lnTo>
                <a:lnTo>
                  <a:pt x="9144000" y="812076"/>
                </a:lnTo>
                <a:lnTo>
                  <a:pt x="6812870" y="812076"/>
                </a:lnTo>
                <a:lnTo>
                  <a:pt x="6373854" y="808031"/>
                </a:lnTo>
                <a:lnTo>
                  <a:pt x="5861766" y="793169"/>
                </a:lnTo>
                <a:lnTo>
                  <a:pt x="5276316" y="764715"/>
                </a:lnTo>
                <a:lnTo>
                  <a:pt x="4979244" y="746080"/>
                </a:lnTo>
                <a:lnTo>
                  <a:pt x="4320955" y="695507"/>
                </a:lnTo>
                <a:lnTo>
                  <a:pt x="3604640" y="626628"/>
                </a:lnTo>
                <a:lnTo>
                  <a:pt x="2959968" y="552375"/>
                </a:lnTo>
                <a:lnTo>
                  <a:pt x="2336561" y="468880"/>
                </a:lnTo>
                <a:lnTo>
                  <a:pt x="1796314" y="386092"/>
                </a:lnTo>
                <a:lnTo>
                  <a:pt x="1387271" y="315845"/>
                </a:lnTo>
                <a:lnTo>
                  <a:pt x="1049378" y="251895"/>
                </a:lnTo>
                <a:lnTo>
                  <a:pt x="776587" y="195511"/>
                </a:lnTo>
                <a:lnTo>
                  <a:pt x="562312" y="147584"/>
                </a:lnTo>
                <a:lnTo>
                  <a:pt x="360858" y="98940"/>
                </a:lnTo>
                <a:lnTo>
                  <a:pt x="209529" y="59591"/>
                </a:lnTo>
                <a:lnTo>
                  <a:pt x="102069" y="29870"/>
                </a:lnTo>
                <a:lnTo>
                  <a:pt x="0" y="0"/>
                </a:lnTo>
                <a:close/>
              </a:path>
              <a:path w="9144000" h="1278254">
                <a:moveTo>
                  <a:pt x="9144000" y="555750"/>
                </a:moveTo>
                <a:lnTo>
                  <a:pt x="9093881" y="573599"/>
                </a:lnTo>
                <a:lnTo>
                  <a:pt x="9038101" y="591725"/>
                </a:lnTo>
                <a:lnTo>
                  <a:pt x="8979589" y="609084"/>
                </a:lnTo>
                <a:lnTo>
                  <a:pt x="8918451" y="625668"/>
                </a:lnTo>
                <a:lnTo>
                  <a:pt x="8854746" y="641485"/>
                </a:lnTo>
                <a:lnTo>
                  <a:pt x="8754500" y="663788"/>
                </a:lnTo>
                <a:lnTo>
                  <a:pt x="8684628" y="677721"/>
                </a:lnTo>
                <a:lnTo>
                  <a:pt x="8612388" y="690915"/>
                </a:lnTo>
                <a:lnTo>
                  <a:pt x="8537840" y="703378"/>
                </a:lnTo>
                <a:lnTo>
                  <a:pt x="8461039" y="715118"/>
                </a:lnTo>
                <a:lnTo>
                  <a:pt x="8341742" y="731391"/>
                </a:lnTo>
                <a:lnTo>
                  <a:pt x="8217700" y="746082"/>
                </a:lnTo>
                <a:lnTo>
                  <a:pt x="8175332" y="750633"/>
                </a:lnTo>
                <a:lnTo>
                  <a:pt x="8045266" y="763259"/>
                </a:lnTo>
                <a:lnTo>
                  <a:pt x="7865201" y="777738"/>
                </a:lnTo>
                <a:lnTo>
                  <a:pt x="7677965" y="789585"/>
                </a:lnTo>
                <a:lnTo>
                  <a:pt x="7434534" y="800791"/>
                </a:lnTo>
                <a:lnTo>
                  <a:pt x="7129834" y="809121"/>
                </a:lnTo>
                <a:lnTo>
                  <a:pt x="6812870" y="812076"/>
                </a:lnTo>
                <a:lnTo>
                  <a:pt x="9144000" y="812076"/>
                </a:lnTo>
                <a:lnTo>
                  <a:pt x="9144000" y="555750"/>
                </a:lnTo>
                <a:close/>
              </a:path>
            </a:pathLst>
          </a:custGeom>
          <a:solidFill>
            <a:srgbClr val="FEC600"/>
          </a:solidFill>
        </p:spPr>
        <p:txBody>
          <a:bodyPr wrap="square" lIns="0" tIns="0" rIns="0" bIns="0" rtlCol="0"/>
          <a:lstStyle/>
          <a:p>
            <a:endParaRPr dirty="0"/>
          </a:p>
        </p:txBody>
      </p:sp>
      <p:sp>
        <p:nvSpPr>
          <p:cNvPr id="5" name="Title 4">
            <a:extLst>
              <a:ext uri="{FF2B5EF4-FFF2-40B4-BE49-F238E27FC236}">
                <a16:creationId xmlns:a16="http://schemas.microsoft.com/office/drawing/2014/main" id="{F06EEB6E-A80F-491F-8C73-CFF48B3A51FC}"/>
              </a:ext>
            </a:extLst>
          </p:cNvPr>
          <p:cNvSpPr>
            <a:spLocks noGrp="1"/>
          </p:cNvSpPr>
          <p:nvPr>
            <p:ph type="title"/>
          </p:nvPr>
        </p:nvSpPr>
        <p:spPr>
          <a:xfrm>
            <a:off x="457200" y="274320"/>
            <a:ext cx="8229600" cy="492443"/>
          </a:xfrm>
        </p:spPr>
        <p:txBody>
          <a:bodyPr/>
          <a:lstStyle/>
          <a:p>
            <a:pPr algn="ctr"/>
            <a:r>
              <a:rPr lang="en-US" sz="3200" b="1" dirty="0">
                <a:solidFill>
                  <a:srgbClr val="FFC000"/>
                </a:solidFill>
              </a:rPr>
              <a:t>Title IX</a:t>
            </a:r>
          </a:p>
        </p:txBody>
      </p:sp>
      <p:sp>
        <p:nvSpPr>
          <p:cNvPr id="6" name="Text Placeholder 5">
            <a:extLst>
              <a:ext uri="{FF2B5EF4-FFF2-40B4-BE49-F238E27FC236}">
                <a16:creationId xmlns:a16="http://schemas.microsoft.com/office/drawing/2014/main" id="{32756ED9-B810-47CE-A57D-0475B57FB507}"/>
              </a:ext>
            </a:extLst>
          </p:cNvPr>
          <p:cNvSpPr>
            <a:spLocks noGrp="1"/>
          </p:cNvSpPr>
          <p:nvPr>
            <p:ph type="body" idx="1"/>
          </p:nvPr>
        </p:nvSpPr>
        <p:spPr>
          <a:xfrm>
            <a:off x="457200" y="1577340"/>
            <a:ext cx="8229600" cy="3461076"/>
          </a:xfrm>
        </p:spPr>
        <p:txBody>
          <a:bodyPr/>
          <a:lstStyle/>
          <a:p>
            <a:pPr marL="0" marR="0" indent="0" algn="just">
              <a:lnSpc>
                <a:spcPts val="3400"/>
              </a:lnSpc>
              <a:spcAft>
                <a:spcPts val="0"/>
              </a:spcAft>
            </a:pPr>
            <a:r>
              <a:rPr lang="en-US" sz="2800" spc="-20" dirty="0">
                <a:solidFill>
                  <a:srgbClr val="FFC000"/>
                </a:solidFill>
                <a:latin typeface="Calibri" panose="02020603050405020304" pitchFamily="2"/>
              </a:rPr>
              <a:t>“No person in the United States shall, on the basis </a:t>
            </a:r>
            <a:r>
              <a:rPr lang="en-US" sz="2800" spc="0" dirty="0">
                <a:solidFill>
                  <a:srgbClr val="FFC000"/>
                </a:solidFill>
                <a:latin typeface="Calibri" panose="02020603050405020304" pitchFamily="2"/>
              </a:rPr>
              <a:t>of sex, be excluded from participation in, be denied the benefits of, or be subjected to discrimination under any education program or </a:t>
            </a:r>
            <a:r>
              <a:rPr lang="en-US" sz="2800" spc="-5" dirty="0">
                <a:solidFill>
                  <a:srgbClr val="FFC000"/>
                </a:solidFill>
                <a:latin typeface="Calibri" panose="02020603050405020304" pitchFamily="2"/>
              </a:rPr>
              <a:t>activity receiving Federal financial assistance.” </a:t>
            </a:r>
          </a:p>
          <a:p>
            <a:pPr marL="0" marR="0" indent="0" algn="just">
              <a:lnSpc>
                <a:spcPts val="3400"/>
              </a:lnSpc>
              <a:spcBef>
                <a:spcPts val="0"/>
              </a:spcBef>
              <a:spcAft>
                <a:spcPts val="0"/>
              </a:spcAft>
            </a:pPr>
            <a:endParaRPr lang="en-US" sz="2800" spc="-5" dirty="0">
              <a:solidFill>
                <a:srgbClr val="FFC000"/>
              </a:solidFill>
              <a:latin typeface="Calibri" panose="02020603050405020304" pitchFamily="2"/>
            </a:endParaRPr>
          </a:p>
          <a:p>
            <a:pPr marL="0" marR="0" indent="0" algn="just">
              <a:lnSpc>
                <a:spcPts val="3400"/>
              </a:lnSpc>
              <a:spcBef>
                <a:spcPts val="0"/>
              </a:spcBef>
              <a:spcAft>
                <a:spcPts val="0"/>
              </a:spcAft>
            </a:pPr>
            <a:r>
              <a:rPr lang="en-US" sz="2800" spc="-5" dirty="0">
                <a:solidFill>
                  <a:srgbClr val="FFC000"/>
                </a:solidFill>
                <a:latin typeface="Calibri" panose="02020603050405020304" pitchFamily="2"/>
              </a:rPr>
              <a:t>Title IX of the Higher Education Amendments of 1972 </a:t>
            </a:r>
            <a:br>
              <a:rPr lang="en-US" sz="2800" spc="-5" dirty="0">
                <a:solidFill>
                  <a:srgbClr val="FFC000"/>
                </a:solidFill>
                <a:latin typeface="Calibri" panose="02020603050405020304" pitchFamily="2"/>
              </a:rPr>
            </a:br>
            <a:r>
              <a:rPr lang="en-US" sz="2800" spc="-5" dirty="0">
                <a:solidFill>
                  <a:srgbClr val="FFC000"/>
                </a:solidFill>
                <a:latin typeface="Calibri" panose="02020603050405020304" pitchFamily="2"/>
              </a:rPr>
              <a:t>20 U.S.C. § 1681 &amp; 34 C.F.R. Part 106 </a:t>
            </a:r>
          </a:p>
        </p:txBody>
      </p:sp>
      <p:sp>
        <p:nvSpPr>
          <p:cNvPr id="7" name="Slide Number Placeholder 3">
            <a:extLst>
              <a:ext uri="{FF2B5EF4-FFF2-40B4-BE49-F238E27FC236}">
                <a16:creationId xmlns:a16="http://schemas.microsoft.com/office/drawing/2014/main" id="{AF083619-3B34-467A-9455-740544235953}"/>
              </a:ext>
            </a:extLst>
          </p:cNvPr>
          <p:cNvSpPr>
            <a:spLocks noGrp="1"/>
          </p:cNvSpPr>
          <p:nvPr>
            <p:ph type="sldNum" sz="quarter" idx="7"/>
          </p:nvPr>
        </p:nvSpPr>
        <p:spPr>
          <a:xfrm>
            <a:off x="6583680" y="6377940"/>
            <a:ext cx="2103120" cy="276999"/>
          </a:xfrm>
        </p:spPr>
        <p:txBody>
          <a:bodyPr/>
          <a:lstStyle/>
          <a:p>
            <a:fld id="{9E8F3BBE-8603-4F36-8819-F90F428AB6EE}" type="slidenum">
              <a:rPr lang="en-US" smtClean="0">
                <a:solidFill>
                  <a:schemeClr val="bg1"/>
                </a:solidFill>
              </a:rPr>
              <a:t>4</a:t>
            </a:fld>
            <a:endParaRPr lang="en-US" dirty="0">
              <a:solidFill>
                <a:schemeClr val="bg1"/>
              </a:solidFill>
            </a:endParaRPr>
          </a:p>
        </p:txBody>
      </p:sp>
    </p:spTree>
    <p:extLst>
      <p:ext uri="{BB962C8B-B14F-4D97-AF65-F5344CB8AC3E}">
        <p14:creationId xmlns:p14="http://schemas.microsoft.com/office/powerpoint/2010/main" val="22874461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2E5603-F563-4E5F-B48F-A989CC25F2D3}"/>
              </a:ext>
            </a:extLst>
          </p:cNvPr>
          <p:cNvSpPr>
            <a:spLocks noGrp="1"/>
          </p:cNvSpPr>
          <p:nvPr>
            <p:ph type="body" idx="1"/>
          </p:nvPr>
        </p:nvSpPr>
        <p:spPr>
          <a:xfrm>
            <a:off x="457200" y="1447800"/>
            <a:ext cx="8229600" cy="2446824"/>
          </a:xfrm>
        </p:spPr>
        <p:txBody>
          <a:bodyPr/>
          <a:lstStyle/>
          <a:p>
            <a:pPr marL="230188" marR="0" indent="-230188" algn="l">
              <a:spcBef>
                <a:spcPts val="900"/>
              </a:spcBef>
              <a:spcAft>
                <a:spcPts val="0"/>
              </a:spcAft>
              <a:buFont typeface="Arial" panose="020B0604020202020204" pitchFamily="34" charset="0"/>
              <a:buChar char="•"/>
            </a:pPr>
            <a:r>
              <a:rPr lang="en-US" sz="2400" spc="-10" dirty="0">
                <a:solidFill>
                  <a:srgbClr val="000000"/>
                </a:solidFill>
                <a:latin typeface="Calibri" panose="02020603050405020304" pitchFamily="2"/>
              </a:rPr>
              <a:t>Training/education program</a:t>
            </a:r>
          </a:p>
          <a:p>
            <a:pPr marL="230188" marR="0" indent="-230188" algn="l">
              <a:spcBef>
                <a:spcPts val="900"/>
              </a:spcBef>
              <a:spcAft>
                <a:spcPts val="0"/>
              </a:spcAft>
              <a:buFont typeface="Arial" panose="020B0604020202020204" pitchFamily="34" charset="0"/>
              <a:buChar char="•"/>
            </a:pPr>
            <a:r>
              <a:rPr lang="en-US" sz="2400" spc="-10" dirty="0">
                <a:solidFill>
                  <a:srgbClr val="000000"/>
                </a:solidFill>
                <a:latin typeface="Calibri" panose="02020603050405020304" pitchFamily="2"/>
              </a:rPr>
              <a:t>Any other action allowed by law/college policy</a:t>
            </a:r>
          </a:p>
          <a:p>
            <a:pPr marL="230188" marR="0" indent="-230188" algn="l">
              <a:spcBef>
                <a:spcPts val="900"/>
              </a:spcBef>
              <a:spcAft>
                <a:spcPts val="0"/>
              </a:spcAft>
              <a:buFont typeface="Arial" panose="020B0604020202020204" pitchFamily="34" charset="0"/>
              <a:buChar char="•"/>
            </a:pPr>
            <a:r>
              <a:rPr lang="en-US" sz="2400" spc="-10" dirty="0">
                <a:solidFill>
                  <a:srgbClr val="000000"/>
                </a:solidFill>
                <a:latin typeface="Calibri" panose="02020603050405020304" pitchFamily="2"/>
              </a:rPr>
              <a:t>Emergency removal of Respondent also available at any point during grievance process if TJC determines there is an immediate threat – must give Respondent an immediate opportunity to challenge</a:t>
            </a:r>
          </a:p>
        </p:txBody>
      </p:sp>
      <p:sp>
        <p:nvSpPr>
          <p:cNvPr id="4" name="Title 1">
            <a:extLst>
              <a:ext uri="{FF2B5EF4-FFF2-40B4-BE49-F238E27FC236}">
                <a16:creationId xmlns:a16="http://schemas.microsoft.com/office/drawing/2014/main" id="{C6BBFB60-F7BD-4626-AEF7-CCAD05C2A173}"/>
              </a:ext>
            </a:extLst>
          </p:cNvPr>
          <p:cNvSpPr txBox="1">
            <a:spLocks/>
          </p:cNvSpPr>
          <p:nvPr/>
        </p:nvSpPr>
        <p:spPr>
          <a:xfrm>
            <a:off x="228600" y="179955"/>
            <a:ext cx="8686800" cy="1168539"/>
          </a:xfrm>
          <a:prstGeom prst="rect">
            <a:avLst/>
          </a:prstGeom>
          <a:solidFill>
            <a:schemeClr val="tx1"/>
          </a:solidFill>
        </p:spPr>
        <p:txBody>
          <a:bodyPr wrap="square" lIns="0" tIns="0" rIns="0" bIns="0">
            <a:normAutofit/>
          </a:bodyPr>
          <a:lstStyle>
            <a:lvl1pPr>
              <a:defRPr>
                <a:latin typeface="+mj-lt"/>
                <a:ea typeface="+mj-ea"/>
                <a:cs typeface="+mj-cs"/>
              </a:defRPr>
            </a:lvl1pPr>
          </a:lstStyle>
          <a:p>
            <a:pPr algn="ctr"/>
            <a:br>
              <a:rPr lang="en-US" b="1" kern="0" dirty="0">
                <a:solidFill>
                  <a:srgbClr val="FFC000"/>
                </a:solidFill>
                <a:latin typeface="+mn-lt"/>
              </a:rPr>
            </a:br>
            <a:r>
              <a:rPr lang="en-US" sz="3200" b="1" kern="0" dirty="0">
                <a:solidFill>
                  <a:srgbClr val="FFC000"/>
                </a:solidFill>
                <a:latin typeface="+mn-lt"/>
              </a:rPr>
              <a:t>Possible Sanctions (Against Respondent)</a:t>
            </a:r>
            <a:endParaRPr lang="en-US" sz="2400" b="1" kern="0" dirty="0">
              <a:solidFill>
                <a:srgbClr val="FFC000"/>
              </a:solidFill>
              <a:latin typeface="+mn-lt"/>
            </a:endParaRPr>
          </a:p>
        </p:txBody>
      </p:sp>
      <p:sp>
        <p:nvSpPr>
          <p:cNvPr id="5" name="Slide Number Placeholder 3">
            <a:extLst>
              <a:ext uri="{FF2B5EF4-FFF2-40B4-BE49-F238E27FC236}">
                <a16:creationId xmlns:a16="http://schemas.microsoft.com/office/drawing/2014/main" id="{196D3C37-01B2-4E3D-8748-8151D750851F}"/>
              </a:ext>
            </a:extLst>
          </p:cNvPr>
          <p:cNvSpPr>
            <a:spLocks noGrp="1"/>
          </p:cNvSpPr>
          <p:nvPr>
            <p:ph type="sldNum" sz="quarter" idx="7"/>
          </p:nvPr>
        </p:nvSpPr>
        <p:spPr>
          <a:xfrm>
            <a:off x="6583680" y="6377940"/>
            <a:ext cx="2103120" cy="276999"/>
          </a:xfrm>
        </p:spPr>
        <p:txBody>
          <a:bodyPr/>
          <a:lstStyle/>
          <a:p>
            <a:fld id="{9E8F3BBE-8603-4F36-8819-F90F428AB6EE}" type="slidenum">
              <a:rPr lang="en-US" b="1" smtClean="0">
                <a:solidFill>
                  <a:schemeClr val="bg1"/>
                </a:solidFill>
              </a:rPr>
              <a:t>40</a:t>
            </a:fld>
            <a:endParaRPr lang="en-US" b="1" dirty="0">
              <a:solidFill>
                <a:schemeClr val="bg1"/>
              </a:solidFill>
            </a:endParaRPr>
          </a:p>
        </p:txBody>
      </p:sp>
    </p:spTree>
    <p:extLst>
      <p:ext uri="{BB962C8B-B14F-4D97-AF65-F5344CB8AC3E}">
        <p14:creationId xmlns:p14="http://schemas.microsoft.com/office/powerpoint/2010/main" val="41435987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2E5603-F563-4E5F-B48F-A989CC25F2D3}"/>
              </a:ext>
            </a:extLst>
          </p:cNvPr>
          <p:cNvSpPr>
            <a:spLocks noGrp="1"/>
          </p:cNvSpPr>
          <p:nvPr>
            <p:ph type="body" idx="1"/>
          </p:nvPr>
        </p:nvSpPr>
        <p:spPr>
          <a:xfrm>
            <a:off x="457200" y="1447800"/>
            <a:ext cx="8229600" cy="3162404"/>
          </a:xfrm>
        </p:spPr>
        <p:txBody>
          <a:bodyPr/>
          <a:lstStyle/>
          <a:p>
            <a:pPr marL="230188" marR="0" indent="-230188" algn="l">
              <a:spcBef>
                <a:spcPts val="900"/>
              </a:spcBef>
              <a:spcAft>
                <a:spcPts val="0"/>
              </a:spcAft>
              <a:buFont typeface="Arial" panose="020B0604020202020204" pitchFamily="34" charset="0"/>
              <a:buChar char="•"/>
            </a:pPr>
            <a:r>
              <a:rPr lang="en-US" sz="2400" spc="-10" dirty="0">
                <a:solidFill>
                  <a:srgbClr val="000000"/>
                </a:solidFill>
                <a:latin typeface="Calibri" panose="02020603050405020304" pitchFamily="2"/>
              </a:rPr>
              <a:t>Title IX Coordinator is responsible for implementing</a:t>
            </a:r>
          </a:p>
          <a:p>
            <a:pPr marL="230188" marR="0" indent="-230188" algn="l">
              <a:spcBef>
                <a:spcPts val="900"/>
              </a:spcBef>
              <a:spcAft>
                <a:spcPts val="0"/>
              </a:spcAft>
              <a:buFont typeface="Arial" panose="020B0604020202020204" pitchFamily="34" charset="0"/>
              <a:buChar char="•"/>
            </a:pPr>
            <a:r>
              <a:rPr lang="en-US" sz="2400" spc="-10" dirty="0">
                <a:solidFill>
                  <a:srgbClr val="000000"/>
                </a:solidFill>
                <a:latin typeface="Calibri" panose="02020603050405020304" pitchFamily="2"/>
              </a:rPr>
              <a:t>Training program</a:t>
            </a:r>
          </a:p>
          <a:p>
            <a:pPr marL="230188" marR="0" indent="-230188" algn="l">
              <a:spcBef>
                <a:spcPts val="900"/>
              </a:spcBef>
              <a:spcAft>
                <a:spcPts val="0"/>
              </a:spcAft>
              <a:buFont typeface="Arial" panose="020B0604020202020204" pitchFamily="34" charset="0"/>
              <a:buChar char="•"/>
            </a:pPr>
            <a:r>
              <a:rPr lang="en-US" sz="2400" spc="-10" dirty="0">
                <a:solidFill>
                  <a:srgbClr val="000000"/>
                </a:solidFill>
                <a:latin typeface="Calibri" panose="02020603050405020304" pitchFamily="2"/>
              </a:rPr>
              <a:t>Drop course without penalty (if Respondent is in the course/teaches the course)</a:t>
            </a:r>
          </a:p>
          <a:p>
            <a:pPr marL="230188" marR="0" indent="-230188" algn="l">
              <a:spcBef>
                <a:spcPts val="900"/>
              </a:spcBef>
              <a:spcAft>
                <a:spcPts val="0"/>
              </a:spcAft>
              <a:buFont typeface="Arial" panose="020B0604020202020204" pitchFamily="34" charset="0"/>
              <a:buChar char="•"/>
            </a:pPr>
            <a:r>
              <a:rPr lang="en-US" sz="2400" spc="-10" dirty="0">
                <a:solidFill>
                  <a:srgbClr val="000000"/>
                </a:solidFill>
                <a:latin typeface="Calibri" panose="02020603050405020304" pitchFamily="2"/>
              </a:rPr>
              <a:t>Counseling</a:t>
            </a:r>
          </a:p>
          <a:p>
            <a:pPr marL="230188" marR="0" indent="-230188" algn="l">
              <a:spcBef>
                <a:spcPts val="900"/>
              </a:spcBef>
              <a:spcAft>
                <a:spcPts val="0"/>
              </a:spcAft>
              <a:buFont typeface="Arial" panose="020B0604020202020204" pitchFamily="34" charset="0"/>
              <a:buChar char="•"/>
            </a:pPr>
            <a:r>
              <a:rPr lang="en-US" sz="2400" spc="-10" dirty="0">
                <a:solidFill>
                  <a:srgbClr val="000000"/>
                </a:solidFill>
                <a:latin typeface="Calibri" panose="02020603050405020304" pitchFamily="2"/>
              </a:rPr>
              <a:t>Increase in monitoring</a:t>
            </a:r>
          </a:p>
          <a:p>
            <a:pPr marL="230188" marR="0" indent="-230188" algn="l">
              <a:spcBef>
                <a:spcPts val="900"/>
              </a:spcBef>
              <a:spcAft>
                <a:spcPts val="0"/>
              </a:spcAft>
              <a:buFont typeface="Arial" panose="020B0604020202020204" pitchFamily="34" charset="0"/>
              <a:buChar char="•"/>
            </a:pPr>
            <a:r>
              <a:rPr lang="en-US" sz="2400" spc="-10" dirty="0">
                <a:solidFill>
                  <a:srgbClr val="000000"/>
                </a:solidFill>
                <a:latin typeface="Calibri" panose="02020603050405020304" pitchFamily="2"/>
              </a:rPr>
              <a:t>Any other action allowed by law/college policy</a:t>
            </a:r>
          </a:p>
        </p:txBody>
      </p:sp>
      <p:sp>
        <p:nvSpPr>
          <p:cNvPr id="4" name="Title 1">
            <a:extLst>
              <a:ext uri="{FF2B5EF4-FFF2-40B4-BE49-F238E27FC236}">
                <a16:creationId xmlns:a16="http://schemas.microsoft.com/office/drawing/2014/main" id="{C6BBFB60-F7BD-4626-AEF7-CCAD05C2A173}"/>
              </a:ext>
            </a:extLst>
          </p:cNvPr>
          <p:cNvSpPr txBox="1">
            <a:spLocks/>
          </p:cNvSpPr>
          <p:nvPr/>
        </p:nvSpPr>
        <p:spPr>
          <a:xfrm>
            <a:off x="228600" y="179955"/>
            <a:ext cx="8686800" cy="1168539"/>
          </a:xfrm>
          <a:prstGeom prst="rect">
            <a:avLst/>
          </a:prstGeom>
          <a:solidFill>
            <a:schemeClr val="tx1"/>
          </a:solidFill>
        </p:spPr>
        <p:txBody>
          <a:bodyPr wrap="square" lIns="0" tIns="0" rIns="0" bIns="0">
            <a:normAutofit/>
          </a:bodyPr>
          <a:lstStyle>
            <a:lvl1pPr>
              <a:defRPr>
                <a:latin typeface="+mj-lt"/>
                <a:ea typeface="+mj-ea"/>
                <a:cs typeface="+mj-cs"/>
              </a:defRPr>
            </a:lvl1pPr>
          </a:lstStyle>
          <a:p>
            <a:pPr algn="ctr"/>
            <a:br>
              <a:rPr lang="en-US" b="1" kern="0" dirty="0">
                <a:solidFill>
                  <a:srgbClr val="FFC000"/>
                </a:solidFill>
                <a:latin typeface="+mn-lt"/>
              </a:rPr>
            </a:br>
            <a:r>
              <a:rPr lang="en-US" sz="3200" b="1" kern="0" dirty="0">
                <a:solidFill>
                  <a:srgbClr val="FFC000"/>
                </a:solidFill>
                <a:latin typeface="+mn-lt"/>
              </a:rPr>
              <a:t>Possible Remedies (to Complainant)</a:t>
            </a:r>
            <a:endParaRPr lang="en-US" sz="2400" b="1" kern="0" dirty="0">
              <a:solidFill>
                <a:srgbClr val="FFC000"/>
              </a:solidFill>
              <a:latin typeface="+mn-lt"/>
            </a:endParaRPr>
          </a:p>
        </p:txBody>
      </p:sp>
      <p:sp>
        <p:nvSpPr>
          <p:cNvPr id="5" name="Slide Number Placeholder 3">
            <a:extLst>
              <a:ext uri="{FF2B5EF4-FFF2-40B4-BE49-F238E27FC236}">
                <a16:creationId xmlns:a16="http://schemas.microsoft.com/office/drawing/2014/main" id="{196D3C37-01B2-4E3D-8748-8151D750851F}"/>
              </a:ext>
            </a:extLst>
          </p:cNvPr>
          <p:cNvSpPr>
            <a:spLocks noGrp="1"/>
          </p:cNvSpPr>
          <p:nvPr>
            <p:ph type="sldNum" sz="quarter" idx="7"/>
          </p:nvPr>
        </p:nvSpPr>
        <p:spPr>
          <a:xfrm>
            <a:off x="6583680" y="6377940"/>
            <a:ext cx="2103120" cy="276999"/>
          </a:xfrm>
        </p:spPr>
        <p:txBody>
          <a:bodyPr/>
          <a:lstStyle/>
          <a:p>
            <a:fld id="{9E8F3BBE-8603-4F36-8819-F90F428AB6EE}" type="slidenum">
              <a:rPr lang="en-US" b="1" smtClean="0">
                <a:solidFill>
                  <a:schemeClr val="bg1"/>
                </a:solidFill>
              </a:rPr>
              <a:t>41</a:t>
            </a:fld>
            <a:endParaRPr lang="en-US" b="1" dirty="0">
              <a:solidFill>
                <a:schemeClr val="bg1"/>
              </a:solidFill>
            </a:endParaRPr>
          </a:p>
        </p:txBody>
      </p:sp>
    </p:spTree>
    <p:extLst>
      <p:ext uri="{BB962C8B-B14F-4D97-AF65-F5344CB8AC3E}">
        <p14:creationId xmlns:p14="http://schemas.microsoft.com/office/powerpoint/2010/main" val="4957298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2E5603-F563-4E5F-B48F-A989CC25F2D3}"/>
              </a:ext>
            </a:extLst>
          </p:cNvPr>
          <p:cNvSpPr>
            <a:spLocks noGrp="1"/>
          </p:cNvSpPr>
          <p:nvPr>
            <p:ph type="body" idx="1"/>
          </p:nvPr>
        </p:nvSpPr>
        <p:spPr>
          <a:xfrm>
            <a:off x="457200" y="1447800"/>
            <a:ext cx="8229600" cy="2816156"/>
          </a:xfrm>
        </p:spPr>
        <p:txBody>
          <a:bodyPr/>
          <a:lstStyle/>
          <a:p>
            <a:pPr marL="230188" marR="0" indent="-230188" algn="l">
              <a:spcBef>
                <a:spcPts val="900"/>
              </a:spcBef>
              <a:spcAft>
                <a:spcPts val="0"/>
              </a:spcAft>
              <a:buFont typeface="Arial" panose="020B0604020202020204" pitchFamily="34" charset="0"/>
              <a:buChar char="•"/>
            </a:pPr>
            <a:r>
              <a:rPr lang="en-US" sz="2400" spc="-10" dirty="0">
                <a:solidFill>
                  <a:srgbClr val="000000"/>
                </a:solidFill>
                <a:latin typeface="Calibri" panose="02020603050405020304" pitchFamily="2"/>
              </a:rPr>
              <a:t>Retaliation for reporting sexual harassment in good faith prohibited</a:t>
            </a:r>
          </a:p>
          <a:p>
            <a:pPr marL="230188" marR="0" indent="-230188" algn="l">
              <a:spcBef>
                <a:spcPts val="900"/>
              </a:spcBef>
              <a:spcAft>
                <a:spcPts val="0"/>
              </a:spcAft>
              <a:buFont typeface="Arial" panose="020B0604020202020204" pitchFamily="34" charset="0"/>
              <a:buChar char="•"/>
            </a:pPr>
            <a:r>
              <a:rPr lang="en-US" sz="2400" spc="-10" dirty="0">
                <a:solidFill>
                  <a:srgbClr val="000000"/>
                </a:solidFill>
                <a:latin typeface="Calibri" panose="02020603050405020304" pitchFamily="2"/>
              </a:rPr>
              <a:t>Prohibition also applies to anyone assisting in or refusing to assist in investigation of a report</a:t>
            </a:r>
          </a:p>
          <a:p>
            <a:pPr marL="230188" marR="0" indent="-230188" algn="l">
              <a:spcBef>
                <a:spcPts val="900"/>
              </a:spcBef>
              <a:spcAft>
                <a:spcPts val="0"/>
              </a:spcAft>
              <a:buFont typeface="Arial" panose="020B0604020202020204" pitchFamily="34" charset="0"/>
              <a:buChar char="•"/>
            </a:pPr>
            <a:r>
              <a:rPr lang="en-US" sz="2400" spc="-10" dirty="0">
                <a:solidFill>
                  <a:srgbClr val="000000"/>
                </a:solidFill>
                <a:latin typeface="Calibri" panose="02020603050405020304" pitchFamily="2"/>
              </a:rPr>
              <a:t>May not intimidate, threaten, coerce or discriminate against anyone with purpose of interfering with right secured by Title IX/ State Law</a:t>
            </a:r>
          </a:p>
        </p:txBody>
      </p:sp>
      <p:sp>
        <p:nvSpPr>
          <p:cNvPr id="4" name="Title 1">
            <a:extLst>
              <a:ext uri="{FF2B5EF4-FFF2-40B4-BE49-F238E27FC236}">
                <a16:creationId xmlns:a16="http://schemas.microsoft.com/office/drawing/2014/main" id="{C6BBFB60-F7BD-4626-AEF7-CCAD05C2A173}"/>
              </a:ext>
            </a:extLst>
          </p:cNvPr>
          <p:cNvSpPr txBox="1">
            <a:spLocks/>
          </p:cNvSpPr>
          <p:nvPr/>
        </p:nvSpPr>
        <p:spPr>
          <a:xfrm>
            <a:off x="228600" y="179955"/>
            <a:ext cx="8686800" cy="1168539"/>
          </a:xfrm>
          <a:prstGeom prst="rect">
            <a:avLst/>
          </a:prstGeom>
          <a:solidFill>
            <a:schemeClr val="tx1"/>
          </a:solidFill>
        </p:spPr>
        <p:txBody>
          <a:bodyPr wrap="square" lIns="0" tIns="0" rIns="0" bIns="0">
            <a:normAutofit/>
          </a:bodyPr>
          <a:lstStyle>
            <a:lvl1pPr>
              <a:defRPr>
                <a:latin typeface="+mj-lt"/>
                <a:ea typeface="+mj-ea"/>
                <a:cs typeface="+mj-cs"/>
              </a:defRPr>
            </a:lvl1pPr>
          </a:lstStyle>
          <a:p>
            <a:pPr algn="ctr"/>
            <a:br>
              <a:rPr lang="en-US" b="1" kern="0" dirty="0">
                <a:solidFill>
                  <a:srgbClr val="FFC000"/>
                </a:solidFill>
                <a:latin typeface="+mn-lt"/>
              </a:rPr>
            </a:br>
            <a:r>
              <a:rPr lang="en-US" sz="3200" b="1" kern="0" dirty="0">
                <a:solidFill>
                  <a:srgbClr val="FFC000"/>
                </a:solidFill>
                <a:latin typeface="+mn-lt"/>
              </a:rPr>
              <a:t>Retaliation</a:t>
            </a:r>
            <a:endParaRPr lang="en-US" sz="2400" b="1" kern="0" dirty="0">
              <a:solidFill>
                <a:srgbClr val="FFC000"/>
              </a:solidFill>
              <a:latin typeface="+mn-lt"/>
            </a:endParaRPr>
          </a:p>
        </p:txBody>
      </p:sp>
      <p:sp>
        <p:nvSpPr>
          <p:cNvPr id="5" name="Slide Number Placeholder 3">
            <a:extLst>
              <a:ext uri="{FF2B5EF4-FFF2-40B4-BE49-F238E27FC236}">
                <a16:creationId xmlns:a16="http://schemas.microsoft.com/office/drawing/2014/main" id="{196D3C37-01B2-4E3D-8748-8151D750851F}"/>
              </a:ext>
            </a:extLst>
          </p:cNvPr>
          <p:cNvSpPr>
            <a:spLocks noGrp="1"/>
          </p:cNvSpPr>
          <p:nvPr>
            <p:ph type="sldNum" sz="quarter" idx="7"/>
          </p:nvPr>
        </p:nvSpPr>
        <p:spPr>
          <a:xfrm>
            <a:off x="6583680" y="6377940"/>
            <a:ext cx="2103120" cy="276999"/>
          </a:xfrm>
        </p:spPr>
        <p:txBody>
          <a:bodyPr/>
          <a:lstStyle/>
          <a:p>
            <a:fld id="{9E8F3BBE-8603-4F36-8819-F90F428AB6EE}" type="slidenum">
              <a:rPr lang="en-US" b="1" smtClean="0">
                <a:solidFill>
                  <a:schemeClr val="bg1"/>
                </a:solidFill>
              </a:rPr>
              <a:t>42</a:t>
            </a:fld>
            <a:endParaRPr lang="en-US" b="1" dirty="0">
              <a:solidFill>
                <a:schemeClr val="bg1"/>
              </a:solidFill>
            </a:endParaRPr>
          </a:p>
        </p:txBody>
      </p:sp>
    </p:spTree>
    <p:extLst>
      <p:ext uri="{BB962C8B-B14F-4D97-AF65-F5344CB8AC3E}">
        <p14:creationId xmlns:p14="http://schemas.microsoft.com/office/powerpoint/2010/main" val="31947791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2E5603-F563-4E5F-B48F-A989CC25F2D3}"/>
              </a:ext>
            </a:extLst>
          </p:cNvPr>
          <p:cNvSpPr>
            <a:spLocks noGrp="1"/>
          </p:cNvSpPr>
          <p:nvPr>
            <p:ph type="body" idx="1"/>
          </p:nvPr>
        </p:nvSpPr>
        <p:spPr>
          <a:xfrm>
            <a:off x="457200" y="1447800"/>
            <a:ext cx="8229600" cy="2931572"/>
          </a:xfrm>
        </p:spPr>
        <p:txBody>
          <a:bodyPr/>
          <a:lstStyle/>
          <a:p>
            <a:pPr marL="230188" marR="0" indent="-230188" algn="l">
              <a:spcBef>
                <a:spcPts val="900"/>
              </a:spcBef>
              <a:spcAft>
                <a:spcPts val="0"/>
              </a:spcAft>
              <a:buFont typeface="Arial" panose="020B0604020202020204" pitchFamily="34" charset="0"/>
              <a:buChar char="•"/>
            </a:pPr>
            <a:r>
              <a:rPr lang="en-US" sz="2400" spc="-10" dirty="0">
                <a:solidFill>
                  <a:srgbClr val="000000"/>
                </a:solidFill>
                <a:latin typeface="Calibri" panose="02020603050405020304" pitchFamily="2"/>
              </a:rPr>
              <a:t>Must retain all records for 7 years</a:t>
            </a:r>
          </a:p>
          <a:p>
            <a:pPr marL="230188" marR="0" indent="-230188" algn="l">
              <a:spcBef>
                <a:spcPts val="900"/>
              </a:spcBef>
              <a:spcAft>
                <a:spcPts val="0"/>
              </a:spcAft>
              <a:buFont typeface="Arial" panose="020B0604020202020204" pitchFamily="34" charset="0"/>
              <a:buChar char="•"/>
            </a:pPr>
            <a:r>
              <a:rPr lang="en-US" sz="2400" spc="-10" dirty="0">
                <a:solidFill>
                  <a:srgbClr val="000000"/>
                </a:solidFill>
                <a:latin typeface="Calibri" panose="02020603050405020304" pitchFamily="2"/>
              </a:rPr>
              <a:t>Including all records documenting every Title IX sexual harassment investigation, hearing, appeal, informal resolution</a:t>
            </a:r>
          </a:p>
          <a:p>
            <a:pPr marL="230188" marR="0" indent="-230188" algn="l">
              <a:spcBef>
                <a:spcPts val="900"/>
              </a:spcBef>
              <a:spcAft>
                <a:spcPts val="0"/>
              </a:spcAft>
              <a:buFont typeface="Arial" panose="020B0604020202020204" pitchFamily="34" charset="0"/>
              <a:buChar char="•"/>
            </a:pPr>
            <a:r>
              <a:rPr lang="en-US" sz="2400" spc="-10" dirty="0">
                <a:solidFill>
                  <a:srgbClr val="000000"/>
                </a:solidFill>
                <a:latin typeface="Calibri" panose="02020603050405020304" pitchFamily="2"/>
              </a:rPr>
              <a:t>Must keep training materials for Title IX personnel</a:t>
            </a:r>
          </a:p>
          <a:p>
            <a:pPr marL="230188" marR="0" indent="-230188" algn="l">
              <a:spcBef>
                <a:spcPts val="900"/>
              </a:spcBef>
              <a:spcAft>
                <a:spcPts val="0"/>
              </a:spcAft>
              <a:buFont typeface="Arial" panose="020B0604020202020204" pitchFamily="34" charset="0"/>
              <a:buChar char="•"/>
            </a:pPr>
            <a:r>
              <a:rPr lang="en-US" sz="2400" spc="-10" dirty="0">
                <a:solidFill>
                  <a:srgbClr val="000000"/>
                </a:solidFill>
                <a:latin typeface="Calibri" panose="02020603050405020304" pitchFamily="2"/>
              </a:rPr>
              <a:t>Even if no Formal Complaint, must retain records regarding response and supportive measures offered and implemented (and if none offered, why none offered)</a:t>
            </a:r>
          </a:p>
        </p:txBody>
      </p:sp>
      <p:sp>
        <p:nvSpPr>
          <p:cNvPr id="4" name="Title 1">
            <a:extLst>
              <a:ext uri="{FF2B5EF4-FFF2-40B4-BE49-F238E27FC236}">
                <a16:creationId xmlns:a16="http://schemas.microsoft.com/office/drawing/2014/main" id="{C6BBFB60-F7BD-4626-AEF7-CCAD05C2A173}"/>
              </a:ext>
            </a:extLst>
          </p:cNvPr>
          <p:cNvSpPr txBox="1">
            <a:spLocks/>
          </p:cNvSpPr>
          <p:nvPr/>
        </p:nvSpPr>
        <p:spPr>
          <a:xfrm>
            <a:off x="228600" y="179955"/>
            <a:ext cx="8686800" cy="1168539"/>
          </a:xfrm>
          <a:prstGeom prst="rect">
            <a:avLst/>
          </a:prstGeom>
          <a:solidFill>
            <a:schemeClr val="tx1"/>
          </a:solidFill>
        </p:spPr>
        <p:txBody>
          <a:bodyPr wrap="square" lIns="0" tIns="0" rIns="0" bIns="0">
            <a:normAutofit/>
          </a:bodyPr>
          <a:lstStyle>
            <a:lvl1pPr>
              <a:defRPr>
                <a:latin typeface="+mj-lt"/>
                <a:ea typeface="+mj-ea"/>
                <a:cs typeface="+mj-cs"/>
              </a:defRPr>
            </a:lvl1pPr>
          </a:lstStyle>
          <a:p>
            <a:pPr algn="ctr"/>
            <a:br>
              <a:rPr lang="en-US" b="1" kern="0" dirty="0">
                <a:solidFill>
                  <a:srgbClr val="FFC000"/>
                </a:solidFill>
                <a:latin typeface="+mn-lt"/>
              </a:rPr>
            </a:br>
            <a:r>
              <a:rPr lang="en-US" sz="3200" b="1" kern="0" dirty="0">
                <a:solidFill>
                  <a:srgbClr val="FFC000"/>
                </a:solidFill>
                <a:latin typeface="+mn-lt"/>
              </a:rPr>
              <a:t>Record Keeping</a:t>
            </a:r>
            <a:endParaRPr lang="en-US" sz="2400" b="1" kern="0" dirty="0">
              <a:solidFill>
                <a:srgbClr val="FFC000"/>
              </a:solidFill>
              <a:latin typeface="+mn-lt"/>
            </a:endParaRPr>
          </a:p>
        </p:txBody>
      </p:sp>
      <p:sp>
        <p:nvSpPr>
          <p:cNvPr id="5" name="Slide Number Placeholder 3">
            <a:extLst>
              <a:ext uri="{FF2B5EF4-FFF2-40B4-BE49-F238E27FC236}">
                <a16:creationId xmlns:a16="http://schemas.microsoft.com/office/drawing/2014/main" id="{196D3C37-01B2-4E3D-8748-8151D750851F}"/>
              </a:ext>
            </a:extLst>
          </p:cNvPr>
          <p:cNvSpPr>
            <a:spLocks noGrp="1"/>
          </p:cNvSpPr>
          <p:nvPr>
            <p:ph type="sldNum" sz="quarter" idx="7"/>
          </p:nvPr>
        </p:nvSpPr>
        <p:spPr>
          <a:xfrm>
            <a:off x="6583680" y="6377940"/>
            <a:ext cx="2103120" cy="276999"/>
          </a:xfrm>
        </p:spPr>
        <p:txBody>
          <a:bodyPr/>
          <a:lstStyle/>
          <a:p>
            <a:fld id="{9E8F3BBE-8603-4F36-8819-F90F428AB6EE}" type="slidenum">
              <a:rPr lang="en-US" b="1" smtClean="0">
                <a:solidFill>
                  <a:schemeClr val="bg1"/>
                </a:solidFill>
              </a:rPr>
              <a:t>43</a:t>
            </a:fld>
            <a:endParaRPr lang="en-US" b="1" dirty="0">
              <a:solidFill>
                <a:schemeClr val="bg1"/>
              </a:solidFill>
            </a:endParaRPr>
          </a:p>
        </p:txBody>
      </p:sp>
    </p:spTree>
    <p:extLst>
      <p:ext uri="{BB962C8B-B14F-4D97-AF65-F5344CB8AC3E}">
        <p14:creationId xmlns:p14="http://schemas.microsoft.com/office/powerpoint/2010/main" val="744623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6BBFB60-F7BD-4626-AEF7-CCAD05C2A173}"/>
              </a:ext>
            </a:extLst>
          </p:cNvPr>
          <p:cNvSpPr txBox="1">
            <a:spLocks/>
          </p:cNvSpPr>
          <p:nvPr/>
        </p:nvSpPr>
        <p:spPr>
          <a:xfrm>
            <a:off x="228600" y="179955"/>
            <a:ext cx="8686800" cy="1168539"/>
          </a:xfrm>
          <a:prstGeom prst="rect">
            <a:avLst/>
          </a:prstGeom>
          <a:solidFill>
            <a:schemeClr val="tx1"/>
          </a:solidFill>
        </p:spPr>
        <p:txBody>
          <a:bodyPr wrap="square" lIns="0" tIns="0" rIns="0" bIns="0">
            <a:normAutofit/>
          </a:bodyPr>
          <a:lstStyle>
            <a:lvl1pPr>
              <a:defRPr>
                <a:latin typeface="+mj-lt"/>
                <a:ea typeface="+mj-ea"/>
                <a:cs typeface="+mj-cs"/>
              </a:defRPr>
            </a:lvl1pPr>
          </a:lstStyle>
          <a:p>
            <a:pPr algn="ctr"/>
            <a:br>
              <a:rPr lang="en-US" b="1" kern="0" dirty="0">
                <a:solidFill>
                  <a:srgbClr val="FFC000"/>
                </a:solidFill>
                <a:latin typeface="+mn-lt"/>
              </a:rPr>
            </a:br>
            <a:r>
              <a:rPr lang="en-US" sz="3200" b="1" kern="0" dirty="0">
                <a:solidFill>
                  <a:srgbClr val="FFC000"/>
                </a:solidFill>
                <a:latin typeface="+mn-lt"/>
              </a:rPr>
              <a:t>Title IX Prohibits</a:t>
            </a:r>
          </a:p>
        </p:txBody>
      </p:sp>
      <p:sp>
        <p:nvSpPr>
          <p:cNvPr id="7" name="Slide Number Placeholder 3">
            <a:extLst>
              <a:ext uri="{FF2B5EF4-FFF2-40B4-BE49-F238E27FC236}">
                <a16:creationId xmlns:a16="http://schemas.microsoft.com/office/drawing/2014/main" id="{2426A7EB-29CD-4296-A8D1-F28A58E81D62}"/>
              </a:ext>
            </a:extLst>
          </p:cNvPr>
          <p:cNvSpPr>
            <a:spLocks noGrp="1"/>
          </p:cNvSpPr>
          <p:nvPr>
            <p:ph type="sldNum" sz="quarter" idx="7"/>
          </p:nvPr>
        </p:nvSpPr>
        <p:spPr>
          <a:xfrm>
            <a:off x="6583680" y="6377940"/>
            <a:ext cx="2103120" cy="276999"/>
          </a:xfrm>
        </p:spPr>
        <p:txBody>
          <a:bodyPr/>
          <a:lstStyle/>
          <a:p>
            <a:fld id="{9E8F3BBE-8603-4F36-8819-F90F428AB6EE}" type="slidenum">
              <a:rPr lang="en-US" smtClean="0">
                <a:solidFill>
                  <a:schemeClr val="bg1"/>
                </a:solidFill>
              </a:rPr>
              <a:t>5</a:t>
            </a:fld>
            <a:endParaRPr lang="en-US" dirty="0">
              <a:solidFill>
                <a:schemeClr val="bg1"/>
              </a:solidFill>
            </a:endParaRPr>
          </a:p>
        </p:txBody>
      </p:sp>
      <p:sp>
        <p:nvSpPr>
          <p:cNvPr id="5" name="Text Placeholder 4">
            <a:extLst>
              <a:ext uri="{FF2B5EF4-FFF2-40B4-BE49-F238E27FC236}">
                <a16:creationId xmlns:a16="http://schemas.microsoft.com/office/drawing/2014/main" id="{475CAC47-A2E8-4FE5-9A6D-4D629AC7F8DC}"/>
              </a:ext>
            </a:extLst>
          </p:cNvPr>
          <p:cNvSpPr>
            <a:spLocks noGrp="1"/>
          </p:cNvSpPr>
          <p:nvPr>
            <p:ph type="body" idx="1"/>
          </p:nvPr>
        </p:nvSpPr>
        <p:spPr/>
        <p:txBody>
          <a:bodyPr/>
          <a:lstStyle/>
          <a:p>
            <a:endParaRPr lang="en-US" dirty="0"/>
          </a:p>
        </p:txBody>
      </p:sp>
      <p:grpSp>
        <p:nvGrpSpPr>
          <p:cNvPr id="6" name="Group 5">
            <a:extLst>
              <a:ext uri="{FF2B5EF4-FFF2-40B4-BE49-F238E27FC236}">
                <a16:creationId xmlns:a16="http://schemas.microsoft.com/office/drawing/2014/main" id="{B3DE889E-2DF1-4D75-8A76-073FDED1C3B2}"/>
              </a:ext>
            </a:extLst>
          </p:cNvPr>
          <p:cNvGrpSpPr/>
          <p:nvPr/>
        </p:nvGrpSpPr>
        <p:grpSpPr>
          <a:xfrm>
            <a:off x="1140508" y="1066800"/>
            <a:ext cx="3382765" cy="3382716"/>
            <a:chOff x="1413373" y="0"/>
            <a:chExt cx="3382765" cy="3382716"/>
          </a:xfrm>
        </p:grpSpPr>
        <p:sp>
          <p:nvSpPr>
            <p:cNvPr id="22" name="Oval 21">
              <a:extLst>
                <a:ext uri="{FF2B5EF4-FFF2-40B4-BE49-F238E27FC236}">
                  <a16:creationId xmlns:a16="http://schemas.microsoft.com/office/drawing/2014/main" id="{0FA027E0-EBB6-4F13-A62C-F974CE857AA1}"/>
                </a:ext>
              </a:extLst>
            </p:cNvPr>
            <p:cNvSpPr/>
            <p:nvPr/>
          </p:nvSpPr>
          <p:spPr>
            <a:xfrm>
              <a:off x="1413373" y="0"/>
              <a:ext cx="3382765" cy="3382716"/>
            </a:xfrm>
            <a:prstGeom prst="ellipse">
              <a:avLst/>
            </a:prstGeom>
            <a:solidFill>
              <a:srgbClr val="FFC000">
                <a:alpha val="50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
          <p:nvSpPr>
            <p:cNvPr id="23" name="Oval 4">
              <a:extLst>
                <a:ext uri="{FF2B5EF4-FFF2-40B4-BE49-F238E27FC236}">
                  <a16:creationId xmlns:a16="http://schemas.microsoft.com/office/drawing/2014/main" id="{5A57A085-806F-4F2C-9D7D-D7D414EAA6D5}"/>
                </a:ext>
              </a:extLst>
            </p:cNvPr>
            <p:cNvSpPr txBox="1"/>
            <p:nvPr/>
          </p:nvSpPr>
          <p:spPr>
            <a:xfrm>
              <a:off x="1908767" y="495387"/>
              <a:ext cx="2391977" cy="2391942"/>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Sex Based Discrimination</a:t>
              </a:r>
            </a:p>
          </p:txBody>
        </p:sp>
      </p:grpSp>
      <p:grpSp>
        <p:nvGrpSpPr>
          <p:cNvPr id="27" name="Group 26">
            <a:extLst>
              <a:ext uri="{FF2B5EF4-FFF2-40B4-BE49-F238E27FC236}">
                <a16:creationId xmlns:a16="http://schemas.microsoft.com/office/drawing/2014/main" id="{CB13BAD6-F40E-41CE-89FE-3EB1269FAB99}"/>
              </a:ext>
            </a:extLst>
          </p:cNvPr>
          <p:cNvGrpSpPr/>
          <p:nvPr/>
        </p:nvGrpSpPr>
        <p:grpSpPr>
          <a:xfrm>
            <a:off x="2881647" y="3322884"/>
            <a:ext cx="3382765" cy="3382716"/>
            <a:chOff x="3154512" y="2256084"/>
            <a:chExt cx="3382765" cy="3382716"/>
          </a:xfrm>
        </p:grpSpPr>
        <p:sp>
          <p:nvSpPr>
            <p:cNvPr id="25" name="Oval 24">
              <a:extLst>
                <a:ext uri="{FF2B5EF4-FFF2-40B4-BE49-F238E27FC236}">
                  <a16:creationId xmlns:a16="http://schemas.microsoft.com/office/drawing/2014/main" id="{3BE79A35-408F-4B23-BF4A-A187EA6CE14B}"/>
                </a:ext>
              </a:extLst>
            </p:cNvPr>
            <p:cNvSpPr/>
            <p:nvPr/>
          </p:nvSpPr>
          <p:spPr>
            <a:xfrm>
              <a:off x="3154512" y="2256084"/>
              <a:ext cx="3382765" cy="3382716"/>
            </a:xfrm>
            <a:prstGeom prst="ellipse">
              <a:avLst/>
            </a:prstGeom>
            <a:solidFill>
              <a:srgbClr val="FFC000">
                <a:alpha val="50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
          <p:nvSpPr>
            <p:cNvPr id="26" name="Oval 6">
              <a:extLst>
                <a:ext uri="{FF2B5EF4-FFF2-40B4-BE49-F238E27FC236}">
                  <a16:creationId xmlns:a16="http://schemas.microsoft.com/office/drawing/2014/main" id="{023A74FD-136B-4C27-BFB7-5D20A95F2E2D}"/>
                </a:ext>
              </a:extLst>
            </p:cNvPr>
            <p:cNvSpPr txBox="1"/>
            <p:nvPr/>
          </p:nvSpPr>
          <p:spPr>
            <a:xfrm>
              <a:off x="3649906" y="2751471"/>
              <a:ext cx="2391977" cy="2391942"/>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Sexual Harassment</a:t>
              </a:r>
            </a:p>
          </p:txBody>
        </p:sp>
      </p:grpSp>
      <p:grpSp>
        <p:nvGrpSpPr>
          <p:cNvPr id="31" name="Group 30">
            <a:extLst>
              <a:ext uri="{FF2B5EF4-FFF2-40B4-BE49-F238E27FC236}">
                <a16:creationId xmlns:a16="http://schemas.microsoft.com/office/drawing/2014/main" id="{2C725002-6BC0-4291-B515-915BAADFD862}"/>
              </a:ext>
            </a:extLst>
          </p:cNvPr>
          <p:cNvGrpSpPr/>
          <p:nvPr/>
        </p:nvGrpSpPr>
        <p:grpSpPr>
          <a:xfrm>
            <a:off x="4620727" y="1066800"/>
            <a:ext cx="3382765" cy="3382716"/>
            <a:chOff x="4893592" y="0"/>
            <a:chExt cx="3382765" cy="3382716"/>
          </a:xfrm>
        </p:grpSpPr>
        <p:sp>
          <p:nvSpPr>
            <p:cNvPr id="29" name="Oval 28">
              <a:extLst>
                <a:ext uri="{FF2B5EF4-FFF2-40B4-BE49-F238E27FC236}">
                  <a16:creationId xmlns:a16="http://schemas.microsoft.com/office/drawing/2014/main" id="{64CE184F-AE8C-4CE3-B446-3896494766F1}"/>
                </a:ext>
              </a:extLst>
            </p:cNvPr>
            <p:cNvSpPr/>
            <p:nvPr/>
          </p:nvSpPr>
          <p:spPr>
            <a:xfrm>
              <a:off x="4893592" y="0"/>
              <a:ext cx="3382765" cy="3382716"/>
            </a:xfrm>
            <a:prstGeom prst="ellipse">
              <a:avLst/>
            </a:prstGeom>
            <a:solidFill>
              <a:srgbClr val="FFC000">
                <a:alpha val="50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
          <p:nvSpPr>
            <p:cNvPr id="30" name="Oval 8">
              <a:extLst>
                <a:ext uri="{FF2B5EF4-FFF2-40B4-BE49-F238E27FC236}">
                  <a16:creationId xmlns:a16="http://schemas.microsoft.com/office/drawing/2014/main" id="{8D33F68F-373E-4298-BD9E-ACEFC8B4FFB7}"/>
                </a:ext>
              </a:extLst>
            </p:cNvPr>
            <p:cNvSpPr txBox="1"/>
            <p:nvPr/>
          </p:nvSpPr>
          <p:spPr>
            <a:xfrm>
              <a:off x="4997266" y="495387"/>
              <a:ext cx="3200400" cy="2391942"/>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Rape, Sexual Assault, Dating/Domestic Violence and Stalking</a:t>
              </a:r>
            </a:p>
          </p:txBody>
        </p:sp>
      </p:grpSp>
    </p:spTree>
    <p:extLst>
      <p:ext uri="{BB962C8B-B14F-4D97-AF65-F5344CB8AC3E}">
        <p14:creationId xmlns:p14="http://schemas.microsoft.com/office/powerpoint/2010/main" val="101645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2E5603-F563-4E5F-B48F-A989CC25F2D3}"/>
              </a:ext>
            </a:extLst>
          </p:cNvPr>
          <p:cNvSpPr>
            <a:spLocks noGrp="1"/>
          </p:cNvSpPr>
          <p:nvPr>
            <p:ph type="body" idx="1"/>
          </p:nvPr>
        </p:nvSpPr>
        <p:spPr>
          <a:xfrm>
            <a:off x="457200" y="1577340"/>
            <a:ext cx="8229600" cy="3300904"/>
          </a:xfrm>
        </p:spPr>
        <p:txBody>
          <a:bodyPr/>
          <a:lstStyle/>
          <a:p>
            <a:pPr marL="230188" marR="0" indent="-230188" algn="l">
              <a:spcAft>
                <a:spcPts val="0"/>
              </a:spcAft>
              <a:buFont typeface="Arial" panose="020B0604020202020204" pitchFamily="34" charset="0"/>
              <a:buChar char="•"/>
            </a:pPr>
            <a:r>
              <a:rPr lang="en-US" sz="2400" spc="-10" dirty="0">
                <a:solidFill>
                  <a:srgbClr val="000000"/>
                </a:solidFill>
                <a:latin typeface="Calibri" panose="02020603050405020304" pitchFamily="2"/>
              </a:rPr>
              <a:t>2019 Texas Legislature passed two bills regarding sexual harassment on college campuses</a:t>
            </a:r>
          </a:p>
          <a:p>
            <a:pPr marL="461963" lvl="1" indent="-230188">
              <a:buFont typeface="Arial" panose="020B0604020202020204" pitchFamily="34" charset="0"/>
              <a:buChar char="•"/>
            </a:pPr>
            <a:r>
              <a:rPr lang="en-US" sz="2400" dirty="0">
                <a:solidFill>
                  <a:schemeClr val="tx1"/>
                </a:solidFill>
              </a:rPr>
              <a:t>Texas Senate Bill 212; and</a:t>
            </a:r>
          </a:p>
          <a:p>
            <a:pPr marL="461963" lvl="1" indent="-230188">
              <a:buFont typeface="Arial" panose="020B0604020202020204" pitchFamily="34" charset="0"/>
              <a:buChar char="•"/>
            </a:pPr>
            <a:r>
              <a:rPr lang="en-US" sz="2400" dirty="0">
                <a:solidFill>
                  <a:schemeClr val="tx1"/>
                </a:solidFill>
              </a:rPr>
              <a:t>Texas House Bill 1735</a:t>
            </a:r>
            <a:endParaRPr lang="en-US" sz="2400" spc="-10" dirty="0">
              <a:solidFill>
                <a:schemeClr val="tx1"/>
              </a:solidFill>
              <a:latin typeface="Calibri" panose="02020603050405020304" pitchFamily="2"/>
            </a:endParaRPr>
          </a:p>
          <a:p>
            <a:pPr marL="230188" marR="0" indent="-230188" algn="l">
              <a:spcBef>
                <a:spcPts val="900"/>
              </a:spcBef>
              <a:spcAft>
                <a:spcPts val="0"/>
              </a:spcAft>
              <a:buFont typeface="Arial" panose="020B0604020202020204" pitchFamily="34" charset="0"/>
              <a:buChar char="•"/>
            </a:pPr>
            <a:r>
              <a:rPr lang="en-US" sz="2400" spc="-10" dirty="0">
                <a:solidFill>
                  <a:srgbClr val="000000"/>
                </a:solidFill>
                <a:latin typeface="Calibri" panose="02020603050405020304" pitchFamily="2"/>
              </a:rPr>
              <a:t>New laws are now effective</a:t>
            </a:r>
          </a:p>
          <a:p>
            <a:pPr marL="230188" marR="0" indent="-230188" algn="l">
              <a:spcBef>
                <a:spcPts val="900"/>
              </a:spcBef>
              <a:spcAft>
                <a:spcPts val="0"/>
              </a:spcAft>
              <a:buFont typeface="Arial" panose="020B0604020202020204" pitchFamily="34" charset="0"/>
              <a:buChar char="•"/>
            </a:pPr>
            <a:r>
              <a:rPr lang="en-US" sz="2400" spc="-10" dirty="0">
                <a:solidFill>
                  <a:srgbClr val="000000"/>
                </a:solidFill>
                <a:latin typeface="Calibri" panose="02020603050405020304" pitchFamily="2"/>
              </a:rPr>
              <a:t>Prohibits same conduct as Title IX (sexual harassment, sexual assault, dating violence/ domestic violence, and stalking)</a:t>
            </a:r>
          </a:p>
          <a:p>
            <a:pPr marL="230188" marR="0" indent="-230188" algn="l">
              <a:spcBef>
                <a:spcPts val="900"/>
              </a:spcBef>
              <a:spcAft>
                <a:spcPts val="0"/>
              </a:spcAft>
              <a:buFont typeface="Arial" panose="020B0604020202020204" pitchFamily="34" charset="0"/>
              <a:buChar char="•"/>
            </a:pPr>
            <a:r>
              <a:rPr lang="en-US" sz="2400" spc="-10" dirty="0">
                <a:solidFill>
                  <a:srgbClr val="000000"/>
                </a:solidFill>
                <a:latin typeface="Calibri" panose="02020603050405020304" pitchFamily="2"/>
              </a:rPr>
              <a:t>Broader than Title IX in some areas</a:t>
            </a:r>
            <a:endParaRPr lang="en-US" sz="2800" spc="-45" dirty="0">
              <a:solidFill>
                <a:srgbClr val="000000"/>
              </a:solidFill>
              <a:latin typeface="Calibri" panose="02020603050405020304" pitchFamily="2"/>
            </a:endParaRPr>
          </a:p>
        </p:txBody>
      </p:sp>
      <p:sp>
        <p:nvSpPr>
          <p:cNvPr id="4" name="Title 1">
            <a:extLst>
              <a:ext uri="{FF2B5EF4-FFF2-40B4-BE49-F238E27FC236}">
                <a16:creationId xmlns:a16="http://schemas.microsoft.com/office/drawing/2014/main" id="{C6BBFB60-F7BD-4626-AEF7-CCAD05C2A173}"/>
              </a:ext>
            </a:extLst>
          </p:cNvPr>
          <p:cNvSpPr txBox="1">
            <a:spLocks/>
          </p:cNvSpPr>
          <p:nvPr/>
        </p:nvSpPr>
        <p:spPr>
          <a:xfrm>
            <a:off x="228600" y="179955"/>
            <a:ext cx="8686800" cy="1168539"/>
          </a:xfrm>
          <a:prstGeom prst="rect">
            <a:avLst/>
          </a:prstGeom>
          <a:solidFill>
            <a:schemeClr val="tx1"/>
          </a:solidFill>
        </p:spPr>
        <p:txBody>
          <a:bodyPr wrap="square" lIns="0" tIns="0" rIns="0" bIns="0">
            <a:normAutofit/>
          </a:bodyPr>
          <a:lstStyle>
            <a:lvl1pPr>
              <a:defRPr>
                <a:latin typeface="+mj-lt"/>
                <a:ea typeface="+mj-ea"/>
                <a:cs typeface="+mj-cs"/>
              </a:defRPr>
            </a:lvl1pPr>
          </a:lstStyle>
          <a:p>
            <a:pPr algn="ctr"/>
            <a:br>
              <a:rPr lang="en-US" b="1" kern="0" dirty="0">
                <a:solidFill>
                  <a:srgbClr val="FFC000"/>
                </a:solidFill>
                <a:latin typeface="+mn-lt"/>
              </a:rPr>
            </a:br>
            <a:r>
              <a:rPr lang="en-US" sz="3200" b="1" kern="0" dirty="0">
                <a:solidFill>
                  <a:srgbClr val="FFC000"/>
                </a:solidFill>
                <a:latin typeface="+mn-lt"/>
              </a:rPr>
              <a:t>Texas State Law</a:t>
            </a:r>
          </a:p>
        </p:txBody>
      </p:sp>
      <p:sp>
        <p:nvSpPr>
          <p:cNvPr id="5" name="Slide Number Placeholder 3">
            <a:extLst>
              <a:ext uri="{FF2B5EF4-FFF2-40B4-BE49-F238E27FC236}">
                <a16:creationId xmlns:a16="http://schemas.microsoft.com/office/drawing/2014/main" id="{B1711155-E70B-42CB-8848-1F8F21585D4E}"/>
              </a:ext>
            </a:extLst>
          </p:cNvPr>
          <p:cNvSpPr>
            <a:spLocks noGrp="1"/>
          </p:cNvSpPr>
          <p:nvPr>
            <p:ph type="sldNum" sz="quarter" idx="7"/>
          </p:nvPr>
        </p:nvSpPr>
        <p:spPr>
          <a:xfrm>
            <a:off x="6583680" y="6377940"/>
            <a:ext cx="2103120" cy="276999"/>
          </a:xfrm>
        </p:spPr>
        <p:txBody>
          <a:bodyPr/>
          <a:lstStyle/>
          <a:p>
            <a:fld id="{9E8F3BBE-8603-4F36-8819-F90F428AB6EE}" type="slidenum">
              <a:rPr lang="en-US" smtClean="0">
                <a:solidFill>
                  <a:schemeClr val="bg1"/>
                </a:solidFill>
              </a:rPr>
              <a:t>6</a:t>
            </a:fld>
            <a:endParaRPr lang="en-US" dirty="0">
              <a:solidFill>
                <a:schemeClr val="bg1"/>
              </a:solidFill>
            </a:endParaRPr>
          </a:p>
        </p:txBody>
      </p:sp>
    </p:spTree>
    <p:extLst>
      <p:ext uri="{BB962C8B-B14F-4D97-AF65-F5344CB8AC3E}">
        <p14:creationId xmlns:p14="http://schemas.microsoft.com/office/powerpoint/2010/main" val="2692249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2E5603-F563-4E5F-B48F-A989CC25F2D3}"/>
              </a:ext>
            </a:extLst>
          </p:cNvPr>
          <p:cNvSpPr>
            <a:spLocks noGrp="1"/>
          </p:cNvSpPr>
          <p:nvPr>
            <p:ph type="body" idx="1"/>
          </p:nvPr>
        </p:nvSpPr>
        <p:spPr>
          <a:xfrm>
            <a:off x="457200" y="1577340"/>
            <a:ext cx="8229600" cy="1523494"/>
          </a:xfrm>
        </p:spPr>
        <p:txBody>
          <a:bodyPr/>
          <a:lstStyle/>
          <a:p>
            <a:pPr marR="0" algn="l">
              <a:spcAft>
                <a:spcPts val="0"/>
              </a:spcAft>
            </a:pPr>
            <a:r>
              <a:rPr lang="en-US" sz="2800" spc="-10" dirty="0">
                <a:solidFill>
                  <a:srgbClr val="000000"/>
                </a:solidFill>
                <a:latin typeface="Calibri" panose="02020603050405020304" pitchFamily="2"/>
              </a:rPr>
              <a:t>Apply to:</a:t>
            </a:r>
          </a:p>
          <a:p>
            <a:pPr marL="230188" marR="0" indent="-230188" algn="l">
              <a:spcBef>
                <a:spcPts val="900"/>
              </a:spcBef>
              <a:spcAft>
                <a:spcPts val="0"/>
              </a:spcAft>
              <a:buFont typeface="Arial" panose="020B0604020202020204" pitchFamily="34" charset="0"/>
              <a:buChar char="•"/>
            </a:pPr>
            <a:r>
              <a:rPr lang="en-US" sz="2800" spc="-10" dirty="0">
                <a:solidFill>
                  <a:srgbClr val="000000"/>
                </a:solidFill>
                <a:latin typeface="Calibri" panose="02020603050405020304" pitchFamily="2"/>
              </a:rPr>
              <a:t>Students</a:t>
            </a:r>
          </a:p>
          <a:p>
            <a:pPr marL="230188" marR="0" indent="-230188" algn="l">
              <a:spcBef>
                <a:spcPts val="900"/>
              </a:spcBef>
              <a:spcAft>
                <a:spcPts val="0"/>
              </a:spcAft>
              <a:buFont typeface="Arial" panose="020B0604020202020204" pitchFamily="34" charset="0"/>
              <a:buChar char="•"/>
            </a:pPr>
            <a:r>
              <a:rPr lang="en-US" sz="2800" spc="-10" dirty="0">
                <a:solidFill>
                  <a:srgbClr val="000000"/>
                </a:solidFill>
                <a:latin typeface="Calibri" panose="02020603050405020304" pitchFamily="2"/>
              </a:rPr>
              <a:t>Employees</a:t>
            </a:r>
          </a:p>
        </p:txBody>
      </p:sp>
      <p:sp>
        <p:nvSpPr>
          <p:cNvPr id="4" name="Title 1">
            <a:extLst>
              <a:ext uri="{FF2B5EF4-FFF2-40B4-BE49-F238E27FC236}">
                <a16:creationId xmlns:a16="http://schemas.microsoft.com/office/drawing/2014/main" id="{C6BBFB60-F7BD-4626-AEF7-CCAD05C2A173}"/>
              </a:ext>
            </a:extLst>
          </p:cNvPr>
          <p:cNvSpPr txBox="1">
            <a:spLocks/>
          </p:cNvSpPr>
          <p:nvPr/>
        </p:nvSpPr>
        <p:spPr>
          <a:xfrm>
            <a:off x="228600" y="179955"/>
            <a:ext cx="8686800" cy="1168539"/>
          </a:xfrm>
          <a:prstGeom prst="rect">
            <a:avLst/>
          </a:prstGeom>
          <a:solidFill>
            <a:schemeClr val="tx1"/>
          </a:solidFill>
        </p:spPr>
        <p:txBody>
          <a:bodyPr wrap="square" lIns="0" tIns="0" rIns="0" bIns="0">
            <a:normAutofit/>
          </a:bodyPr>
          <a:lstStyle>
            <a:lvl1pPr>
              <a:defRPr>
                <a:latin typeface="+mj-lt"/>
                <a:ea typeface="+mj-ea"/>
                <a:cs typeface="+mj-cs"/>
              </a:defRPr>
            </a:lvl1pPr>
          </a:lstStyle>
          <a:p>
            <a:pPr algn="ctr"/>
            <a:br>
              <a:rPr lang="en-US" b="1" kern="0" dirty="0">
                <a:solidFill>
                  <a:srgbClr val="FFC000"/>
                </a:solidFill>
                <a:latin typeface="+mn-lt"/>
              </a:rPr>
            </a:br>
            <a:r>
              <a:rPr lang="en-US" sz="3200" b="1" kern="0" dirty="0">
                <a:solidFill>
                  <a:srgbClr val="FFC000"/>
                </a:solidFill>
                <a:latin typeface="+mn-lt"/>
              </a:rPr>
              <a:t>Title IX and Texas State Laws</a:t>
            </a:r>
          </a:p>
        </p:txBody>
      </p:sp>
      <p:sp>
        <p:nvSpPr>
          <p:cNvPr id="5" name="Slide Number Placeholder 3">
            <a:extLst>
              <a:ext uri="{FF2B5EF4-FFF2-40B4-BE49-F238E27FC236}">
                <a16:creationId xmlns:a16="http://schemas.microsoft.com/office/drawing/2014/main" id="{EDB43E3F-DFE3-4ECB-A7A0-A138BA3B8F71}"/>
              </a:ext>
            </a:extLst>
          </p:cNvPr>
          <p:cNvSpPr>
            <a:spLocks noGrp="1"/>
          </p:cNvSpPr>
          <p:nvPr>
            <p:ph type="sldNum" sz="quarter" idx="7"/>
          </p:nvPr>
        </p:nvSpPr>
        <p:spPr>
          <a:xfrm>
            <a:off x="6583680" y="6377940"/>
            <a:ext cx="2103120" cy="276999"/>
          </a:xfrm>
        </p:spPr>
        <p:txBody>
          <a:bodyPr/>
          <a:lstStyle/>
          <a:p>
            <a:fld id="{9E8F3BBE-8603-4F36-8819-F90F428AB6EE}" type="slidenum">
              <a:rPr lang="en-US" smtClean="0">
                <a:solidFill>
                  <a:schemeClr val="bg1"/>
                </a:solidFill>
              </a:rPr>
              <a:t>7</a:t>
            </a:fld>
            <a:endParaRPr lang="en-US" dirty="0">
              <a:solidFill>
                <a:schemeClr val="bg1"/>
              </a:solidFill>
            </a:endParaRPr>
          </a:p>
        </p:txBody>
      </p:sp>
    </p:spTree>
    <p:extLst>
      <p:ext uri="{BB962C8B-B14F-4D97-AF65-F5344CB8AC3E}">
        <p14:creationId xmlns:p14="http://schemas.microsoft.com/office/powerpoint/2010/main" val="4238436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137"/>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solidFill>
            <a:srgbClr val="231F20"/>
          </a:solidFill>
        </p:spPr>
        <p:txBody>
          <a:bodyPr wrap="square" lIns="0" tIns="0" rIns="0" bIns="0" rtlCol="0"/>
          <a:lstStyle/>
          <a:p>
            <a:endParaRPr dirty="0"/>
          </a:p>
        </p:txBody>
      </p:sp>
      <p:sp>
        <p:nvSpPr>
          <p:cNvPr id="3" name="object 3"/>
          <p:cNvSpPr/>
          <p:nvPr/>
        </p:nvSpPr>
        <p:spPr>
          <a:xfrm>
            <a:off x="797" y="5009268"/>
            <a:ext cx="9143365" cy="1839595"/>
          </a:xfrm>
          <a:custGeom>
            <a:avLst/>
            <a:gdLst/>
            <a:ahLst/>
            <a:cxnLst/>
            <a:rect l="l" t="t" r="r" b="b"/>
            <a:pathLst>
              <a:path w="9143365" h="1839595">
                <a:moveTo>
                  <a:pt x="0" y="0"/>
                </a:moveTo>
                <a:lnTo>
                  <a:pt x="0" y="1839137"/>
                </a:lnTo>
                <a:lnTo>
                  <a:pt x="9143202" y="1839137"/>
                </a:lnTo>
                <a:lnTo>
                  <a:pt x="9143202" y="1289283"/>
                </a:lnTo>
                <a:lnTo>
                  <a:pt x="6851633" y="1289283"/>
                </a:lnTo>
                <a:lnTo>
                  <a:pt x="6530164" y="1286585"/>
                </a:lnTo>
                <a:lnTo>
                  <a:pt x="6202777" y="1277809"/>
                </a:lnTo>
                <a:lnTo>
                  <a:pt x="5814884" y="1260122"/>
                </a:lnTo>
                <a:lnTo>
                  <a:pt x="5422334" y="1234680"/>
                </a:lnTo>
                <a:lnTo>
                  <a:pt x="5026954" y="1201760"/>
                </a:lnTo>
                <a:lnTo>
                  <a:pt x="4630574" y="1161641"/>
                </a:lnTo>
                <a:lnTo>
                  <a:pt x="4235020" y="1114601"/>
                </a:lnTo>
                <a:lnTo>
                  <a:pt x="3842123" y="1060920"/>
                </a:lnTo>
                <a:lnTo>
                  <a:pt x="3786229" y="1052712"/>
                </a:lnTo>
                <a:lnTo>
                  <a:pt x="3398694" y="991793"/>
                </a:lnTo>
                <a:lnTo>
                  <a:pt x="3017643" y="924816"/>
                </a:lnTo>
                <a:lnTo>
                  <a:pt x="2697646" y="862807"/>
                </a:lnTo>
                <a:lnTo>
                  <a:pt x="2384974" y="796735"/>
                </a:lnTo>
                <a:lnTo>
                  <a:pt x="2080776" y="726778"/>
                </a:lnTo>
                <a:lnTo>
                  <a:pt x="1834584" y="665637"/>
                </a:lnTo>
                <a:lnTo>
                  <a:pt x="1595743" y="602021"/>
                </a:lnTo>
                <a:lnTo>
                  <a:pt x="1410411" y="549414"/>
                </a:lnTo>
                <a:lnTo>
                  <a:pt x="1230551" y="495339"/>
                </a:lnTo>
                <a:lnTo>
                  <a:pt x="1056506" y="439849"/>
                </a:lnTo>
                <a:lnTo>
                  <a:pt x="929992" y="397333"/>
                </a:lnTo>
                <a:lnTo>
                  <a:pt x="807084" y="354073"/>
                </a:lnTo>
                <a:lnTo>
                  <a:pt x="687927" y="310089"/>
                </a:lnTo>
                <a:lnTo>
                  <a:pt x="572663" y="265404"/>
                </a:lnTo>
                <a:lnTo>
                  <a:pt x="498054" y="235235"/>
                </a:lnTo>
                <a:lnTo>
                  <a:pt x="425284" y="204771"/>
                </a:lnTo>
                <a:lnTo>
                  <a:pt x="354392" y="174018"/>
                </a:lnTo>
                <a:lnTo>
                  <a:pt x="285424" y="142982"/>
                </a:lnTo>
                <a:lnTo>
                  <a:pt x="218420" y="111670"/>
                </a:lnTo>
                <a:lnTo>
                  <a:pt x="153425" y="80089"/>
                </a:lnTo>
                <a:lnTo>
                  <a:pt x="90479" y="48245"/>
                </a:lnTo>
                <a:lnTo>
                  <a:pt x="29627" y="16144"/>
                </a:lnTo>
                <a:lnTo>
                  <a:pt x="0" y="0"/>
                </a:lnTo>
                <a:close/>
              </a:path>
              <a:path w="9143365" h="1839595">
                <a:moveTo>
                  <a:pt x="9143202" y="1052712"/>
                </a:moveTo>
                <a:lnTo>
                  <a:pt x="9034551" y="1080254"/>
                </a:lnTo>
                <a:lnTo>
                  <a:pt x="8957851" y="1098085"/>
                </a:lnTo>
                <a:lnTo>
                  <a:pt x="8879407" y="1115076"/>
                </a:lnTo>
                <a:lnTo>
                  <a:pt x="8799261" y="1131232"/>
                </a:lnTo>
                <a:lnTo>
                  <a:pt x="8717455" y="1146561"/>
                </a:lnTo>
                <a:lnTo>
                  <a:pt x="8591729" y="1168015"/>
                </a:lnTo>
                <a:lnTo>
                  <a:pt x="8462508" y="1187643"/>
                </a:lnTo>
                <a:lnTo>
                  <a:pt x="8329937" y="1205467"/>
                </a:lnTo>
                <a:lnTo>
                  <a:pt x="8194160" y="1221508"/>
                </a:lnTo>
                <a:lnTo>
                  <a:pt x="8008385" y="1240162"/>
                </a:lnTo>
                <a:lnTo>
                  <a:pt x="7817507" y="1255737"/>
                </a:lnTo>
                <a:lnTo>
                  <a:pt x="7621867" y="1268286"/>
                </a:lnTo>
                <a:lnTo>
                  <a:pt x="7371142" y="1279797"/>
                </a:lnTo>
                <a:lnTo>
                  <a:pt x="7114175" y="1286762"/>
                </a:lnTo>
                <a:lnTo>
                  <a:pt x="6851633" y="1289283"/>
                </a:lnTo>
                <a:lnTo>
                  <a:pt x="9143202" y="1289283"/>
                </a:lnTo>
                <a:lnTo>
                  <a:pt x="9143202" y="1052712"/>
                </a:lnTo>
                <a:close/>
              </a:path>
            </a:pathLst>
          </a:custGeom>
          <a:solidFill>
            <a:srgbClr val="FFFFFF"/>
          </a:solidFill>
        </p:spPr>
        <p:txBody>
          <a:bodyPr wrap="square" lIns="0" tIns="0" rIns="0" bIns="0" rtlCol="0"/>
          <a:lstStyle/>
          <a:p>
            <a:endParaRPr dirty="0"/>
          </a:p>
        </p:txBody>
      </p:sp>
      <p:sp>
        <p:nvSpPr>
          <p:cNvPr id="4" name="object 4"/>
          <p:cNvSpPr/>
          <p:nvPr/>
        </p:nvSpPr>
        <p:spPr>
          <a:xfrm>
            <a:off x="0" y="5580329"/>
            <a:ext cx="9144000" cy="1278255"/>
          </a:xfrm>
          <a:custGeom>
            <a:avLst/>
            <a:gdLst/>
            <a:ahLst/>
            <a:cxnLst/>
            <a:rect l="l" t="t" r="r" b="b"/>
            <a:pathLst>
              <a:path w="9144000" h="1278254">
                <a:moveTo>
                  <a:pt x="0" y="0"/>
                </a:moveTo>
                <a:lnTo>
                  <a:pt x="0" y="1277670"/>
                </a:lnTo>
                <a:lnTo>
                  <a:pt x="9144000" y="1277670"/>
                </a:lnTo>
                <a:lnTo>
                  <a:pt x="9144000" y="812076"/>
                </a:lnTo>
                <a:lnTo>
                  <a:pt x="6812870" y="812076"/>
                </a:lnTo>
                <a:lnTo>
                  <a:pt x="6373854" y="808031"/>
                </a:lnTo>
                <a:lnTo>
                  <a:pt x="5861766" y="793169"/>
                </a:lnTo>
                <a:lnTo>
                  <a:pt x="5276316" y="764715"/>
                </a:lnTo>
                <a:lnTo>
                  <a:pt x="4979244" y="746080"/>
                </a:lnTo>
                <a:lnTo>
                  <a:pt x="4320955" y="695507"/>
                </a:lnTo>
                <a:lnTo>
                  <a:pt x="3604640" y="626628"/>
                </a:lnTo>
                <a:lnTo>
                  <a:pt x="2959968" y="552375"/>
                </a:lnTo>
                <a:lnTo>
                  <a:pt x="2336561" y="468880"/>
                </a:lnTo>
                <a:lnTo>
                  <a:pt x="1796314" y="386092"/>
                </a:lnTo>
                <a:lnTo>
                  <a:pt x="1387271" y="315845"/>
                </a:lnTo>
                <a:lnTo>
                  <a:pt x="1049378" y="251895"/>
                </a:lnTo>
                <a:lnTo>
                  <a:pt x="776587" y="195511"/>
                </a:lnTo>
                <a:lnTo>
                  <a:pt x="562312" y="147584"/>
                </a:lnTo>
                <a:lnTo>
                  <a:pt x="360858" y="98940"/>
                </a:lnTo>
                <a:lnTo>
                  <a:pt x="209529" y="59591"/>
                </a:lnTo>
                <a:lnTo>
                  <a:pt x="102069" y="29870"/>
                </a:lnTo>
                <a:lnTo>
                  <a:pt x="0" y="0"/>
                </a:lnTo>
                <a:close/>
              </a:path>
              <a:path w="9144000" h="1278254">
                <a:moveTo>
                  <a:pt x="9144000" y="555750"/>
                </a:moveTo>
                <a:lnTo>
                  <a:pt x="9093881" y="573599"/>
                </a:lnTo>
                <a:lnTo>
                  <a:pt x="9038101" y="591725"/>
                </a:lnTo>
                <a:lnTo>
                  <a:pt x="8979589" y="609084"/>
                </a:lnTo>
                <a:lnTo>
                  <a:pt x="8918451" y="625668"/>
                </a:lnTo>
                <a:lnTo>
                  <a:pt x="8854746" y="641485"/>
                </a:lnTo>
                <a:lnTo>
                  <a:pt x="8754500" y="663788"/>
                </a:lnTo>
                <a:lnTo>
                  <a:pt x="8684628" y="677721"/>
                </a:lnTo>
                <a:lnTo>
                  <a:pt x="8612388" y="690915"/>
                </a:lnTo>
                <a:lnTo>
                  <a:pt x="8537840" y="703378"/>
                </a:lnTo>
                <a:lnTo>
                  <a:pt x="8461039" y="715118"/>
                </a:lnTo>
                <a:lnTo>
                  <a:pt x="8341742" y="731391"/>
                </a:lnTo>
                <a:lnTo>
                  <a:pt x="8217700" y="746082"/>
                </a:lnTo>
                <a:lnTo>
                  <a:pt x="8175332" y="750633"/>
                </a:lnTo>
                <a:lnTo>
                  <a:pt x="8045266" y="763259"/>
                </a:lnTo>
                <a:lnTo>
                  <a:pt x="7865201" y="777738"/>
                </a:lnTo>
                <a:lnTo>
                  <a:pt x="7677965" y="789585"/>
                </a:lnTo>
                <a:lnTo>
                  <a:pt x="7434534" y="800791"/>
                </a:lnTo>
                <a:lnTo>
                  <a:pt x="7129834" y="809121"/>
                </a:lnTo>
                <a:lnTo>
                  <a:pt x="6812870" y="812076"/>
                </a:lnTo>
                <a:lnTo>
                  <a:pt x="9144000" y="812076"/>
                </a:lnTo>
                <a:lnTo>
                  <a:pt x="9144000" y="555750"/>
                </a:lnTo>
                <a:close/>
              </a:path>
            </a:pathLst>
          </a:custGeom>
          <a:solidFill>
            <a:srgbClr val="FEC600"/>
          </a:solidFill>
        </p:spPr>
        <p:txBody>
          <a:bodyPr wrap="square" lIns="0" tIns="0" rIns="0" bIns="0" rtlCol="0"/>
          <a:lstStyle/>
          <a:p>
            <a:endParaRPr dirty="0"/>
          </a:p>
        </p:txBody>
      </p:sp>
      <p:sp>
        <p:nvSpPr>
          <p:cNvPr id="5" name="Title 4">
            <a:extLst>
              <a:ext uri="{FF2B5EF4-FFF2-40B4-BE49-F238E27FC236}">
                <a16:creationId xmlns:a16="http://schemas.microsoft.com/office/drawing/2014/main" id="{F06EEB6E-A80F-491F-8C73-CFF48B3A51FC}"/>
              </a:ext>
            </a:extLst>
          </p:cNvPr>
          <p:cNvSpPr>
            <a:spLocks noGrp="1"/>
          </p:cNvSpPr>
          <p:nvPr>
            <p:ph type="title"/>
          </p:nvPr>
        </p:nvSpPr>
        <p:spPr>
          <a:xfrm>
            <a:off x="457200" y="274320"/>
            <a:ext cx="8229600" cy="492443"/>
          </a:xfrm>
        </p:spPr>
        <p:txBody>
          <a:bodyPr/>
          <a:lstStyle/>
          <a:p>
            <a:pPr algn="ctr"/>
            <a:r>
              <a:rPr lang="en-US" sz="3200" b="1" dirty="0">
                <a:solidFill>
                  <a:srgbClr val="FFC000"/>
                </a:solidFill>
              </a:rPr>
              <a:t>TJC Policies</a:t>
            </a:r>
          </a:p>
        </p:txBody>
      </p:sp>
      <p:sp>
        <p:nvSpPr>
          <p:cNvPr id="6" name="Text Placeholder 5">
            <a:extLst>
              <a:ext uri="{FF2B5EF4-FFF2-40B4-BE49-F238E27FC236}">
                <a16:creationId xmlns:a16="http://schemas.microsoft.com/office/drawing/2014/main" id="{32756ED9-B810-47CE-A57D-0475B57FB507}"/>
              </a:ext>
            </a:extLst>
          </p:cNvPr>
          <p:cNvSpPr>
            <a:spLocks noGrp="1"/>
          </p:cNvSpPr>
          <p:nvPr>
            <p:ph type="body" idx="1"/>
          </p:nvPr>
        </p:nvSpPr>
        <p:spPr>
          <a:xfrm>
            <a:off x="457200" y="1295400"/>
            <a:ext cx="8229600" cy="3670236"/>
          </a:xfrm>
        </p:spPr>
        <p:txBody>
          <a:bodyPr/>
          <a:lstStyle/>
          <a:p>
            <a:pPr marL="0" marR="0" indent="0" algn="just">
              <a:spcAft>
                <a:spcPts val="0"/>
              </a:spcAft>
            </a:pPr>
            <a:r>
              <a:rPr lang="en-US" sz="2400" spc="-20" dirty="0">
                <a:solidFill>
                  <a:srgbClr val="FFC000"/>
                </a:solidFill>
                <a:latin typeface="Calibri" panose="02020603050405020304" pitchFamily="2"/>
              </a:rPr>
              <a:t>TJC has updated its policies to comply with the new Federal and State law requirements. </a:t>
            </a:r>
          </a:p>
          <a:p>
            <a:pPr marL="230188" marR="0" indent="-230188" algn="just">
              <a:spcBef>
                <a:spcPts val="900"/>
              </a:spcBef>
              <a:spcAft>
                <a:spcPts val="0"/>
              </a:spcAft>
              <a:buFont typeface="Arial" panose="020B0604020202020204" pitchFamily="34" charset="0"/>
              <a:buChar char="•"/>
            </a:pPr>
            <a:r>
              <a:rPr lang="en-US" sz="2400" spc="-20" dirty="0">
                <a:solidFill>
                  <a:srgbClr val="FFC000"/>
                </a:solidFill>
                <a:latin typeface="Calibri" panose="02020603050405020304" pitchFamily="2"/>
              </a:rPr>
              <a:t>TJC updated its policies for both:</a:t>
            </a:r>
          </a:p>
          <a:p>
            <a:pPr marL="461963" lvl="1" indent="-227013" algn="just">
              <a:buFont typeface="Arial" panose="020B0604020202020204" pitchFamily="34" charset="0"/>
              <a:buChar char="•"/>
            </a:pPr>
            <a:r>
              <a:rPr lang="en-US" sz="2400" spc="-20" dirty="0">
                <a:solidFill>
                  <a:srgbClr val="FFC000"/>
                </a:solidFill>
                <a:latin typeface="Calibri" panose="02020603050405020304" pitchFamily="2"/>
              </a:rPr>
              <a:t>Students (FFDA Local) and</a:t>
            </a:r>
          </a:p>
          <a:p>
            <a:pPr marL="461963" lvl="1" indent="-227013" algn="just">
              <a:buFont typeface="Arial" panose="020B0604020202020204" pitchFamily="34" charset="0"/>
              <a:buChar char="•"/>
            </a:pPr>
            <a:r>
              <a:rPr lang="en-US" sz="2400" spc="-20" dirty="0">
                <a:solidFill>
                  <a:srgbClr val="FFC000"/>
                </a:solidFill>
                <a:latin typeface="Calibri" panose="02020603050405020304" pitchFamily="2"/>
              </a:rPr>
              <a:t>Employees (DIAA Local)</a:t>
            </a:r>
          </a:p>
          <a:p>
            <a:pPr marL="230188" marR="0" indent="-230188" algn="just">
              <a:spcBef>
                <a:spcPts val="900"/>
              </a:spcBef>
              <a:spcAft>
                <a:spcPts val="0"/>
              </a:spcAft>
              <a:buFont typeface="Arial" panose="020B0604020202020204" pitchFamily="34" charset="0"/>
              <a:buChar char="•"/>
            </a:pPr>
            <a:r>
              <a:rPr lang="en-US" sz="2400" spc="-20" dirty="0">
                <a:solidFill>
                  <a:srgbClr val="FFC000"/>
                </a:solidFill>
                <a:latin typeface="Calibri" panose="02020603050405020304" pitchFamily="2"/>
              </a:rPr>
              <a:t>Largely the same grievance process is available for students and employees</a:t>
            </a:r>
          </a:p>
          <a:p>
            <a:pPr marL="230188" marR="0" indent="-230188" algn="just">
              <a:spcBef>
                <a:spcPts val="900"/>
              </a:spcBef>
              <a:spcAft>
                <a:spcPts val="0"/>
              </a:spcAft>
              <a:buFont typeface="Arial" panose="020B0604020202020204" pitchFamily="34" charset="0"/>
              <a:buChar char="•"/>
            </a:pPr>
            <a:r>
              <a:rPr lang="en-US" sz="2400" spc="-20" dirty="0">
                <a:solidFill>
                  <a:srgbClr val="FFC000"/>
                </a:solidFill>
                <a:latin typeface="Calibri" panose="02020603050405020304" pitchFamily="2"/>
              </a:rPr>
              <a:t>Prohibited behavior/types of behavior is the same (only sexual harassment is slightly different)</a:t>
            </a:r>
            <a:endParaRPr lang="en-US" sz="2400" spc="-5" dirty="0">
              <a:solidFill>
                <a:srgbClr val="FFC000"/>
              </a:solidFill>
              <a:latin typeface="Calibri" panose="02020603050405020304" pitchFamily="2"/>
            </a:endParaRPr>
          </a:p>
        </p:txBody>
      </p:sp>
      <p:sp>
        <p:nvSpPr>
          <p:cNvPr id="7" name="Slide Number Placeholder 3">
            <a:extLst>
              <a:ext uri="{FF2B5EF4-FFF2-40B4-BE49-F238E27FC236}">
                <a16:creationId xmlns:a16="http://schemas.microsoft.com/office/drawing/2014/main" id="{737B5ED8-FE94-42FD-86DB-D591884180A7}"/>
              </a:ext>
            </a:extLst>
          </p:cNvPr>
          <p:cNvSpPr>
            <a:spLocks noGrp="1"/>
          </p:cNvSpPr>
          <p:nvPr>
            <p:ph type="sldNum" sz="quarter" idx="7"/>
          </p:nvPr>
        </p:nvSpPr>
        <p:spPr>
          <a:xfrm>
            <a:off x="6583680" y="6377940"/>
            <a:ext cx="2103120" cy="276999"/>
          </a:xfrm>
        </p:spPr>
        <p:txBody>
          <a:bodyPr/>
          <a:lstStyle/>
          <a:p>
            <a:fld id="{9E8F3BBE-8603-4F36-8819-F90F428AB6EE}" type="slidenum">
              <a:rPr lang="en-US" smtClean="0">
                <a:solidFill>
                  <a:schemeClr val="bg1"/>
                </a:solidFill>
              </a:rPr>
              <a:t>8</a:t>
            </a:fld>
            <a:endParaRPr lang="en-US" dirty="0">
              <a:solidFill>
                <a:schemeClr val="bg1"/>
              </a:solidFill>
            </a:endParaRPr>
          </a:p>
        </p:txBody>
      </p:sp>
    </p:spTree>
    <p:extLst>
      <p:ext uri="{BB962C8B-B14F-4D97-AF65-F5344CB8AC3E}">
        <p14:creationId xmlns:p14="http://schemas.microsoft.com/office/powerpoint/2010/main" val="2333950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2E5603-F563-4E5F-B48F-A989CC25F2D3}"/>
              </a:ext>
            </a:extLst>
          </p:cNvPr>
          <p:cNvSpPr>
            <a:spLocks noGrp="1"/>
          </p:cNvSpPr>
          <p:nvPr>
            <p:ph type="body" idx="1"/>
          </p:nvPr>
        </p:nvSpPr>
        <p:spPr>
          <a:xfrm>
            <a:off x="457200" y="1577340"/>
            <a:ext cx="8229600" cy="4478149"/>
          </a:xfrm>
        </p:spPr>
        <p:txBody>
          <a:bodyPr/>
          <a:lstStyle/>
          <a:p>
            <a:pPr marR="0" algn="l">
              <a:spcAft>
                <a:spcPts val="0"/>
              </a:spcAft>
            </a:pPr>
            <a:r>
              <a:rPr lang="en-US" sz="2800" b="1" spc="-10" dirty="0">
                <a:solidFill>
                  <a:srgbClr val="000000"/>
                </a:solidFill>
                <a:latin typeface="Calibri" panose="02020603050405020304" pitchFamily="2"/>
              </a:rPr>
              <a:t>By an Employee:</a:t>
            </a:r>
          </a:p>
          <a:p>
            <a:pPr marR="0" algn="l">
              <a:spcBef>
                <a:spcPts val="600"/>
              </a:spcBef>
              <a:spcAft>
                <a:spcPts val="0"/>
              </a:spcAft>
            </a:pPr>
            <a:r>
              <a:rPr lang="en-US" sz="2000" spc="-10" dirty="0">
                <a:solidFill>
                  <a:srgbClr val="000000"/>
                </a:solidFill>
                <a:latin typeface="Calibri" panose="02020603050405020304" pitchFamily="2"/>
              </a:rPr>
              <a:t>Sexual harassment of a student by a College District employee includes unwelcome sexual advances; requests for sexual favors; sexually motivated physical, verbal, or nonverbal conduct; or other conduct or communication of a sexual nature when: </a:t>
            </a:r>
          </a:p>
          <a:p>
            <a:pPr marR="0" algn="l">
              <a:spcBef>
                <a:spcPts val="600"/>
              </a:spcBef>
              <a:spcAft>
                <a:spcPts val="0"/>
              </a:spcAft>
              <a:tabLst>
                <a:tab pos="341313" algn="l"/>
              </a:tabLst>
            </a:pPr>
            <a:r>
              <a:rPr lang="en-US" sz="2000" spc="-10" dirty="0">
                <a:solidFill>
                  <a:srgbClr val="000000"/>
                </a:solidFill>
                <a:latin typeface="Calibri" panose="02020603050405020304" pitchFamily="2"/>
              </a:rPr>
              <a:t>1.	A College District employee causes the student to believe that the student must submit to the conduct to participate in a college program or activity, or that the employee will make an educational decision based on whether or not the student submits to the conduct; or</a:t>
            </a:r>
          </a:p>
          <a:p>
            <a:pPr marR="0" algn="l">
              <a:spcBef>
                <a:spcPts val="600"/>
              </a:spcBef>
              <a:spcAft>
                <a:spcPts val="0"/>
              </a:spcAft>
              <a:tabLst>
                <a:tab pos="341313" algn="l"/>
              </a:tabLst>
            </a:pPr>
            <a:r>
              <a:rPr lang="en-US" sz="2000" spc="-10" dirty="0">
                <a:solidFill>
                  <a:srgbClr val="000000"/>
                </a:solidFill>
                <a:latin typeface="Calibri" panose="02020603050405020304" pitchFamily="2"/>
              </a:rPr>
              <a:t>2.	The conduct is so severe, persistent, or pervasive that it limits or denies the student’s ability to participate in or benefit from the College District’s educational program or activities.</a:t>
            </a:r>
            <a:endParaRPr lang="en-US" sz="2800" spc="-10" dirty="0">
              <a:solidFill>
                <a:srgbClr val="000000"/>
              </a:solidFill>
              <a:latin typeface="Calibri" panose="02020603050405020304" pitchFamily="2"/>
            </a:endParaRPr>
          </a:p>
          <a:p>
            <a:pPr marR="0" algn="l">
              <a:spcAft>
                <a:spcPts val="0"/>
              </a:spcAft>
            </a:pPr>
            <a:endParaRPr lang="en-US" sz="2800" b="1" spc="-10" dirty="0">
              <a:solidFill>
                <a:srgbClr val="000000"/>
              </a:solidFill>
              <a:latin typeface="Calibri" panose="02020603050405020304" pitchFamily="2"/>
            </a:endParaRPr>
          </a:p>
        </p:txBody>
      </p:sp>
      <p:sp>
        <p:nvSpPr>
          <p:cNvPr id="4" name="Title 1">
            <a:extLst>
              <a:ext uri="{FF2B5EF4-FFF2-40B4-BE49-F238E27FC236}">
                <a16:creationId xmlns:a16="http://schemas.microsoft.com/office/drawing/2014/main" id="{C6BBFB60-F7BD-4626-AEF7-CCAD05C2A173}"/>
              </a:ext>
            </a:extLst>
          </p:cNvPr>
          <p:cNvSpPr txBox="1">
            <a:spLocks/>
          </p:cNvSpPr>
          <p:nvPr/>
        </p:nvSpPr>
        <p:spPr>
          <a:xfrm>
            <a:off x="228600" y="179955"/>
            <a:ext cx="8686800" cy="1168539"/>
          </a:xfrm>
          <a:prstGeom prst="rect">
            <a:avLst/>
          </a:prstGeom>
          <a:solidFill>
            <a:schemeClr val="tx1"/>
          </a:solidFill>
        </p:spPr>
        <p:txBody>
          <a:bodyPr wrap="square" lIns="0" tIns="0" rIns="0" bIns="0">
            <a:normAutofit/>
          </a:bodyPr>
          <a:lstStyle>
            <a:lvl1pPr>
              <a:defRPr>
                <a:latin typeface="+mj-lt"/>
                <a:ea typeface="+mj-ea"/>
                <a:cs typeface="+mj-cs"/>
              </a:defRPr>
            </a:lvl1pPr>
          </a:lstStyle>
          <a:p>
            <a:pPr algn="ctr"/>
            <a:br>
              <a:rPr lang="en-US" b="1" kern="0" dirty="0">
                <a:solidFill>
                  <a:srgbClr val="FFC000"/>
                </a:solidFill>
                <a:latin typeface="+mn-lt"/>
              </a:rPr>
            </a:br>
            <a:r>
              <a:rPr lang="en-US" sz="3200" b="1" kern="0" dirty="0">
                <a:solidFill>
                  <a:srgbClr val="FFC000"/>
                </a:solidFill>
                <a:latin typeface="+mn-lt"/>
              </a:rPr>
              <a:t>Sexual Harassment/Student</a:t>
            </a:r>
          </a:p>
        </p:txBody>
      </p:sp>
      <p:sp>
        <p:nvSpPr>
          <p:cNvPr id="5" name="Slide Number Placeholder 3">
            <a:extLst>
              <a:ext uri="{FF2B5EF4-FFF2-40B4-BE49-F238E27FC236}">
                <a16:creationId xmlns:a16="http://schemas.microsoft.com/office/drawing/2014/main" id="{BCE5951D-3E04-4206-AE4C-6151A59E9D6F}"/>
              </a:ext>
            </a:extLst>
          </p:cNvPr>
          <p:cNvSpPr>
            <a:spLocks noGrp="1"/>
          </p:cNvSpPr>
          <p:nvPr>
            <p:ph type="sldNum" sz="quarter" idx="7"/>
          </p:nvPr>
        </p:nvSpPr>
        <p:spPr>
          <a:xfrm>
            <a:off x="6583680" y="6377940"/>
            <a:ext cx="2103120" cy="276999"/>
          </a:xfrm>
        </p:spPr>
        <p:txBody>
          <a:bodyPr/>
          <a:lstStyle/>
          <a:p>
            <a:fld id="{9E8F3BBE-8603-4F36-8819-F90F428AB6EE}" type="slidenum">
              <a:rPr lang="en-US" smtClean="0">
                <a:solidFill>
                  <a:schemeClr val="bg1"/>
                </a:solidFill>
              </a:rPr>
              <a:t>9</a:t>
            </a:fld>
            <a:endParaRPr lang="en-US" dirty="0">
              <a:solidFill>
                <a:schemeClr val="bg1"/>
              </a:solidFill>
            </a:endParaRPr>
          </a:p>
        </p:txBody>
      </p:sp>
    </p:spTree>
    <p:extLst>
      <p:ext uri="{BB962C8B-B14F-4D97-AF65-F5344CB8AC3E}">
        <p14:creationId xmlns:p14="http://schemas.microsoft.com/office/powerpoint/2010/main" val="129055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1910</TotalTime>
  <Words>2737</Words>
  <Application>Microsoft Office PowerPoint</Application>
  <PresentationFormat>On-screen Show (4:3)</PresentationFormat>
  <Paragraphs>288</Paragraphs>
  <Slides>43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Lato Heavy</vt:lpstr>
      <vt:lpstr>Office Theme</vt:lpstr>
      <vt:lpstr>PowerPoint Presentation</vt:lpstr>
      <vt:lpstr> presented by:</vt:lpstr>
      <vt:lpstr>Overview of Training</vt:lpstr>
      <vt:lpstr>Title IX</vt:lpstr>
      <vt:lpstr>PowerPoint Presentation</vt:lpstr>
      <vt:lpstr>PowerPoint Presentation</vt:lpstr>
      <vt:lpstr>PowerPoint Presentation</vt:lpstr>
      <vt:lpstr>TJC Policies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When TJC Must Respond</vt:lpstr>
      <vt:lpstr>Actual Knowledge</vt:lpstr>
      <vt:lpstr>Educational Program or Activity</vt:lpstr>
      <vt:lpstr>Response Obligation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Cantey</dc:creator>
  <cp:lastModifiedBy>Laura D. Jackson</cp:lastModifiedBy>
  <cp:revision>55</cp:revision>
  <cp:lastPrinted>2016-08-15T20:13:53Z</cp:lastPrinted>
  <dcterms:created xsi:type="dcterms:W3CDTF">2016-08-11T10:26:27Z</dcterms:created>
  <dcterms:modified xsi:type="dcterms:W3CDTF">2020-08-28T15:28:19Z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2016-08-11T00:00:00Z</vt:filetime>
  </property>
  <property fmtid="{D5CDD505-2E9C-101B-9397-08002B2CF9AE}" pid="3" name="Creator">
    <vt:lpwstr>Adobe InDesign CC 2015 (Macintosh)</vt:lpwstr>
  </property>
  <property fmtid="{D5CDD505-2E9C-101B-9397-08002B2CF9AE}" pid="4" name="LastSaved">
    <vt:filetime>2016-08-11T00:00:00Z</vt:filetime>
  </property>
</Properties>
</file>